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3" r:id="rId4"/>
    <p:sldId id="262" r:id="rId5"/>
    <p:sldId id="261" r:id="rId6"/>
    <p:sldId id="257" r:id="rId7"/>
    <p:sldId id="267" r:id="rId8"/>
    <p:sldId id="268" r:id="rId9"/>
    <p:sldId id="269" r:id="rId10"/>
    <p:sldId id="270" r:id="rId11"/>
    <p:sldId id="266" r:id="rId12"/>
    <p:sldId id="265" r:id="rId13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62FD-B811-4C84-9D54-63840200F1D3}" type="datetimeFigureOut">
              <a:rPr lang="es-AR" smtClean="0"/>
              <a:t>4/6/2021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A35-F9E3-42A3-93FF-3645F91C3A3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02651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62FD-B811-4C84-9D54-63840200F1D3}" type="datetimeFigureOut">
              <a:rPr lang="es-AR" smtClean="0"/>
              <a:t>4/6/2021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A35-F9E3-42A3-93FF-3645F91C3A3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7432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62FD-B811-4C84-9D54-63840200F1D3}" type="datetimeFigureOut">
              <a:rPr lang="es-AR" smtClean="0"/>
              <a:t>4/6/2021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A35-F9E3-42A3-93FF-3645F91C3A3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12722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62FD-B811-4C84-9D54-63840200F1D3}" type="datetimeFigureOut">
              <a:rPr lang="es-AR" smtClean="0"/>
              <a:t>4/6/2021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A35-F9E3-42A3-93FF-3645F91C3A3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7755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62FD-B811-4C84-9D54-63840200F1D3}" type="datetimeFigureOut">
              <a:rPr lang="es-AR" smtClean="0"/>
              <a:t>4/6/2021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A35-F9E3-42A3-93FF-3645F91C3A3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66031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62FD-B811-4C84-9D54-63840200F1D3}" type="datetimeFigureOut">
              <a:rPr lang="es-AR" smtClean="0"/>
              <a:t>4/6/2021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A35-F9E3-42A3-93FF-3645F91C3A3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65876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62FD-B811-4C84-9D54-63840200F1D3}" type="datetimeFigureOut">
              <a:rPr lang="es-AR" smtClean="0"/>
              <a:t>4/6/2021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A35-F9E3-42A3-93FF-3645F91C3A3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0849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62FD-B811-4C84-9D54-63840200F1D3}" type="datetimeFigureOut">
              <a:rPr lang="es-AR" smtClean="0"/>
              <a:t>4/6/2021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A35-F9E3-42A3-93FF-3645F91C3A3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05395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62FD-B811-4C84-9D54-63840200F1D3}" type="datetimeFigureOut">
              <a:rPr lang="es-AR" smtClean="0"/>
              <a:t>4/6/2021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A35-F9E3-42A3-93FF-3645F91C3A3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14885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62FD-B811-4C84-9D54-63840200F1D3}" type="datetimeFigureOut">
              <a:rPr lang="es-AR" smtClean="0"/>
              <a:t>4/6/2021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A35-F9E3-42A3-93FF-3645F91C3A3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0236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62FD-B811-4C84-9D54-63840200F1D3}" type="datetimeFigureOut">
              <a:rPr lang="es-AR" smtClean="0"/>
              <a:t>4/6/2021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A35-F9E3-42A3-93FF-3645F91C3A3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92171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862FD-B811-4C84-9D54-63840200F1D3}" type="datetimeFigureOut">
              <a:rPr lang="es-AR" smtClean="0"/>
              <a:t>4/6/2021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45A35-F9E3-42A3-93FF-3645F91C3A3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9974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1rP99zSzyj6TwTQCeIxmQIM9LqoDrrOTyRSJD4w5r920/prefil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mailto:coordinacion.general@relac.ne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4668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3342"/>
            <a:ext cx="4301800" cy="3318992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5499279" y="1262130"/>
            <a:ext cx="576973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dirty="0">
                <a:solidFill>
                  <a:schemeClr val="bg1"/>
                </a:solidFill>
                <a:latin typeface="Candara" panose="020E0502030303020204" pitchFamily="34" charset="0"/>
              </a:rPr>
              <a:t>¿Qué hay de nuevo y cómo lo aplicamos?</a:t>
            </a:r>
          </a:p>
          <a:p>
            <a:pPr algn="ctr"/>
            <a:r>
              <a:rPr lang="es-AR" sz="2400" dirty="0">
                <a:solidFill>
                  <a:schemeClr val="bg1"/>
                </a:solidFill>
                <a:latin typeface="Candara" panose="020E0502030303020204" pitchFamily="34" charset="0"/>
              </a:rPr>
              <a:t>Segunda Edición- 2021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237" y="5512158"/>
            <a:ext cx="2805563" cy="1345842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435" y="5678860"/>
            <a:ext cx="2345973" cy="1179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40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4668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51208" y="2454618"/>
            <a:ext cx="28629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u="sng" dirty="0" smtClean="0">
                <a:solidFill>
                  <a:schemeClr val="accent2">
                    <a:lumMod val="50000"/>
                  </a:schemeClr>
                </a:solidFill>
              </a:rPr>
              <a:t>4 DIMENSIONES – 20 ESTÁNDARES</a:t>
            </a:r>
            <a:endParaRPr lang="es-AR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/>
          </p:nvPr>
        </p:nvGraphicFramePr>
        <p:xfrm>
          <a:off x="5321071" y="103717"/>
          <a:ext cx="6510667" cy="6657233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13035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8031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64389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ES" sz="1600" b="1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ESTANDARES</a:t>
                      </a:r>
                      <a:r>
                        <a:rPr lang="es-ES" sz="1600" b="1" u="none" strike="noStrike" baseline="0" dirty="0" smtClean="0">
                          <a:solidFill>
                            <a:schemeClr val="accent2"/>
                          </a:solidFill>
                          <a:effectLst/>
                        </a:rPr>
                        <a:t> DE EVALUACIÓN PARA AMÉRICA LATINA Y EL CARIBE</a:t>
                      </a:r>
                      <a:endParaRPr lang="es-ES" sz="1600" b="1" i="0" u="none" strike="noStrike" dirty="0">
                        <a:solidFill>
                          <a:schemeClr val="accent2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8499" marR="8499" marT="849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3939">
                <a:tc>
                  <a:txBody>
                    <a:bodyPr/>
                    <a:lstStyle/>
                    <a:p>
                      <a:pPr algn="l" fontAlgn="ctr"/>
                      <a:r>
                        <a:rPr lang="es-AR" sz="14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1. RIGUROSIDAD</a:t>
                      </a:r>
                      <a:endParaRPr lang="es-AR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58930" marR="8499" marT="849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4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3. COMPRENSIÓN CULTURAL</a:t>
                      </a:r>
                      <a:endParaRPr lang="es-AR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6488" marR="8499" marT="849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3939">
                <a:tc>
                  <a:txBody>
                    <a:bodyPr/>
                    <a:lstStyle/>
                    <a:p>
                      <a:pPr algn="l" fontAlgn="ctr"/>
                      <a:r>
                        <a:rPr lang="es-AR" sz="1400" u="none" strike="noStrike" dirty="0">
                          <a:effectLst/>
                        </a:rPr>
                        <a:t> </a:t>
                      </a:r>
                      <a:endParaRPr lang="es-AR" sz="1400" b="0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6488" marR="8499" marT="849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400" u="none" strike="noStrike" dirty="0">
                          <a:effectLst/>
                        </a:rPr>
                        <a:t> </a:t>
                      </a:r>
                      <a:endParaRPr lang="es-AR" sz="1400" b="0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6488" marR="8499" marT="849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333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1.1. </a:t>
                      </a:r>
                      <a:r>
                        <a:rPr lang="es-ES" sz="1600" b="1" u="none" strike="noStrike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Evaluabilidad</a:t>
                      </a:r>
                      <a:r>
                        <a:rPr lang="es-ES" sz="16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 de la intervención</a:t>
                      </a:r>
                      <a:endParaRPr lang="es-ES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6488" marR="8499" marT="849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600" b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3.1</a:t>
                      </a:r>
                      <a:r>
                        <a:rPr lang="es-AR" sz="16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. Derechos </a:t>
                      </a:r>
                      <a:r>
                        <a:rPr lang="es-AR" sz="1600" b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culturales</a:t>
                      </a:r>
                    </a:p>
                  </a:txBody>
                  <a:tcPr marL="76488" marR="8499" marT="849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43331">
                <a:tc>
                  <a:txBody>
                    <a:bodyPr/>
                    <a:lstStyle/>
                    <a:p>
                      <a:pPr algn="l" fontAlgn="ctr"/>
                      <a:r>
                        <a:rPr lang="es-AR" sz="16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1.2. Evaluación contextualizada</a:t>
                      </a:r>
                      <a:endParaRPr lang="es-AR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6488" marR="8499" marT="849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6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3.2. Igualdad y equidad</a:t>
                      </a:r>
                      <a:endParaRPr lang="es-AR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6488" marR="8499" marT="849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7846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1.3. Comprensión detallada de la intervención</a:t>
                      </a:r>
                      <a:endParaRPr lang="es-ES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6488" marR="8499" marT="849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6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3.3. Reciprocidad e interculturalidad</a:t>
                      </a:r>
                      <a:endParaRPr lang="es-AR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6488" marR="8499" marT="849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7846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1.4. Preguntas evaluativas relevantes y consensuadas</a:t>
                      </a:r>
                      <a:endParaRPr lang="es-ES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6488" marR="8499" marT="849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6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s-AR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6488" marR="8499" marT="849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7136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1.5. Enfoques y métodos debidamente explicados y justificados</a:t>
                      </a:r>
                      <a:endParaRPr lang="es-ES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6488" marR="8499" marT="849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6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s-AR" sz="16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6488" marR="8499" marT="849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43331">
                <a:tc gridSpan="2">
                  <a:txBody>
                    <a:bodyPr/>
                    <a:lstStyle/>
                    <a:p>
                      <a:pPr algn="l" fontAlgn="ctr"/>
                      <a:endParaRPr lang="es-A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58930" marR="8499" marT="849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AR" sz="1400" b="0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8499" marR="8499" marT="8499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415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2. ETICA Y PRINCIPIOS JURIDICOS</a:t>
                      </a:r>
                      <a:endParaRPr lang="es-ES" sz="1600" b="1" i="0" u="none" strike="noStrike" dirty="0">
                        <a:solidFill>
                          <a:schemeClr val="accent2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229465" marR="8499" marT="849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6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4. RELEVANCIA Y UTILIDAD</a:t>
                      </a:r>
                      <a:endParaRPr lang="es-AR" sz="1600" b="1" i="0" u="none" strike="noStrike" dirty="0">
                        <a:solidFill>
                          <a:schemeClr val="accent2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6488" marR="8499" marT="849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7846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2.1. Respeto a los derechos de las personas</a:t>
                      </a:r>
                      <a:endParaRPr lang="es-ES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6488" marR="8499" marT="849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4. 1. Participación efectiva y consciente</a:t>
                      </a:r>
                      <a:endParaRPr lang="es-ES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6488" marR="8499" marT="849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78467">
                <a:tc>
                  <a:txBody>
                    <a:bodyPr/>
                    <a:lstStyle/>
                    <a:p>
                      <a:pPr algn="l" fontAlgn="ctr"/>
                      <a:r>
                        <a:rPr lang="es-AR" sz="16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2.2. Transparencia</a:t>
                      </a:r>
                      <a:endParaRPr lang="es-AR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6488" marR="8499" marT="849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6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4.2. Propósitos acordados mutuamente</a:t>
                      </a:r>
                      <a:endParaRPr lang="es-AR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6488" marR="8499" marT="849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43331">
                <a:tc>
                  <a:txBody>
                    <a:bodyPr/>
                    <a:lstStyle/>
                    <a:p>
                      <a:pPr algn="l" fontAlgn="ctr"/>
                      <a:r>
                        <a:rPr lang="es-AR" sz="16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2.3. Ética e integridad profesional</a:t>
                      </a:r>
                      <a:endParaRPr lang="es-AR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6488" marR="8499" marT="849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6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4.3. Valores explícitos</a:t>
                      </a:r>
                      <a:endParaRPr lang="es-AR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6488" marR="8499" marT="849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478467">
                <a:tc>
                  <a:txBody>
                    <a:bodyPr/>
                    <a:lstStyle/>
                    <a:p>
                      <a:pPr algn="l" fontAlgn="ctr"/>
                      <a:r>
                        <a:rPr lang="es-AR" sz="16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   2.4 Legalidad</a:t>
                      </a:r>
                      <a:endParaRPr lang="es-AR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8499" marR="8499" marT="849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4.4. Información relevante, pertinente y oportuna</a:t>
                      </a:r>
                      <a:endParaRPr lang="es-ES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6488" marR="8499" marT="849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43331">
                <a:tc>
                  <a:txBody>
                    <a:bodyPr/>
                    <a:lstStyle/>
                    <a:p>
                      <a:pPr algn="l" fontAlgn="ctr"/>
                      <a:r>
                        <a:rPr lang="es-AR" sz="16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   2.5 Autonomía</a:t>
                      </a:r>
                      <a:endParaRPr lang="es-AR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8499" marR="8499" marT="849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6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4.5. Resultados útiles</a:t>
                      </a:r>
                      <a:endParaRPr lang="es-AR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6488" marR="8499" marT="849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4784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499" marR="8499" marT="849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4.6. Comunicación y reportes puntuales y apropiados</a:t>
                      </a:r>
                      <a:endParaRPr lang="es-ES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6488" marR="8499" marT="849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478467">
                <a:tc>
                  <a:txBody>
                    <a:bodyPr/>
                    <a:lstStyle/>
                    <a:p>
                      <a:pPr algn="l" fontAlgn="t"/>
                      <a:r>
                        <a:rPr lang="es-AR" sz="16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s-AR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8499" marR="8499" marT="8499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4.7. Interés por las consecuencias e incidencia </a:t>
                      </a:r>
                      <a:endParaRPr lang="es-ES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6488" marR="8499" marT="849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" name="Flecha derecha 4"/>
          <p:cNvSpPr/>
          <p:nvPr/>
        </p:nvSpPr>
        <p:spPr>
          <a:xfrm>
            <a:off x="3014134" y="2714264"/>
            <a:ext cx="978408" cy="484632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5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4668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476518" y="1313645"/>
            <a:ext cx="35288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u="sng" dirty="0">
                <a:solidFill>
                  <a:schemeClr val="accent2">
                    <a:lumMod val="50000"/>
                  </a:schemeClr>
                </a:solidFill>
              </a:rPr>
              <a:t>¿CÓMO LOS APLICAMOS?</a:t>
            </a:r>
            <a:endParaRPr lang="es-AR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5602309" y="759647"/>
            <a:ext cx="534473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>
                <a:solidFill>
                  <a:schemeClr val="bg1"/>
                </a:solidFill>
              </a:rPr>
              <a:t>¿CONSTRUIMOS </a:t>
            </a:r>
            <a:r>
              <a:rPr lang="es-AR" sz="2000" dirty="0">
                <a:solidFill>
                  <a:schemeClr val="bg1"/>
                </a:solidFill>
              </a:rPr>
              <a:t>JUNT@S?</a:t>
            </a:r>
          </a:p>
          <a:p>
            <a:endParaRPr lang="es-AR" sz="2000" dirty="0">
              <a:solidFill>
                <a:schemeClr val="bg1"/>
              </a:solidFill>
            </a:endParaRPr>
          </a:p>
          <a:p>
            <a:r>
              <a:rPr lang="es-AR" sz="1600" dirty="0" smtClean="0">
                <a:solidFill>
                  <a:schemeClr val="bg1"/>
                </a:solidFill>
              </a:rPr>
              <a:t>¿</a:t>
            </a:r>
            <a:r>
              <a:rPr lang="es-AR" dirty="0" smtClean="0">
                <a:solidFill>
                  <a:schemeClr val="bg1"/>
                </a:solidFill>
              </a:rPr>
              <a:t>Qué posibles usos y usuarios vemos de los Estándares de Evaluación LA&amp;C?</a:t>
            </a:r>
            <a:endParaRPr lang="es-AR" dirty="0">
              <a:solidFill>
                <a:schemeClr val="bg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499279" y="2228046"/>
            <a:ext cx="580837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 smtClean="0">
                <a:solidFill>
                  <a:schemeClr val="bg1"/>
                </a:solidFill>
              </a:rPr>
              <a:t>Incorporar en los </a:t>
            </a:r>
            <a:r>
              <a:rPr lang="es-AR" dirty="0" err="1" smtClean="0">
                <a:solidFill>
                  <a:schemeClr val="bg1"/>
                </a:solidFill>
              </a:rPr>
              <a:t>TdR</a:t>
            </a:r>
            <a:endParaRPr lang="es-AR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 smtClean="0">
                <a:solidFill>
                  <a:schemeClr val="bg1"/>
                </a:solidFill>
              </a:rPr>
              <a:t>MIDEPLAN /Gobiernos: </a:t>
            </a:r>
            <a:r>
              <a:rPr lang="es-ES" dirty="0">
                <a:solidFill>
                  <a:schemeClr val="bg1"/>
                </a:solidFill>
              </a:rPr>
              <a:t>a fin de convertirse en una orientación para la demanda de </a:t>
            </a:r>
            <a:r>
              <a:rPr lang="es-ES" dirty="0" smtClean="0">
                <a:solidFill>
                  <a:schemeClr val="bg1"/>
                </a:solidFill>
              </a:rPr>
              <a:t>evaluaciones/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1"/>
                </a:solidFill>
              </a:rPr>
              <a:t>En la construcción de políticas públicas o manuales sobre planificación o </a:t>
            </a:r>
            <a:r>
              <a:rPr lang="es-ES" dirty="0" err="1" smtClean="0">
                <a:solidFill>
                  <a:schemeClr val="bg1"/>
                </a:solidFill>
              </a:rPr>
              <a:t>GpRD</a:t>
            </a:r>
            <a:endParaRPr lang="es-AR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 smtClean="0">
                <a:solidFill>
                  <a:schemeClr val="bg1"/>
                </a:solidFill>
              </a:rPr>
              <a:t>Academia para formación</a:t>
            </a:r>
            <a:endParaRPr lang="es-AR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>
                <a:solidFill>
                  <a:schemeClr val="bg1"/>
                </a:solidFill>
              </a:rPr>
              <a:t>V</a:t>
            </a:r>
            <a:r>
              <a:rPr lang="es-ES" dirty="0" err="1" smtClean="0">
                <a:solidFill>
                  <a:schemeClr val="bg1"/>
                </a:solidFill>
              </a:rPr>
              <a:t>OPEs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dirty="0">
                <a:solidFill>
                  <a:schemeClr val="bg1"/>
                </a:solidFill>
              </a:rPr>
              <a:t>, Redes de Evaluadores Jóvenes y </a:t>
            </a:r>
            <a:r>
              <a:rPr lang="es-ES" dirty="0" smtClean="0">
                <a:solidFill>
                  <a:schemeClr val="bg1"/>
                </a:solidFill>
              </a:rPr>
              <a:t>Emergentes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bg1"/>
                </a:solidFill>
              </a:rPr>
              <a:t> Para la investigación </a:t>
            </a:r>
            <a:endParaRPr lang="es-AR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1"/>
                </a:solidFill>
              </a:rPr>
              <a:t> incidencia con las Oficinas de Evaluación de Ministerios , en el caso de Perú CEPLAN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4398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4668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6091707" y="1893194"/>
            <a:ext cx="504851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b="1" i="1" dirty="0">
                <a:solidFill>
                  <a:schemeClr val="bg1"/>
                </a:solidFill>
              </a:rPr>
              <a:t>MUCHAS GRACIAS POR PARTICIPAR!  </a:t>
            </a:r>
          </a:p>
          <a:p>
            <a:endParaRPr lang="es-AR" dirty="0">
              <a:solidFill>
                <a:schemeClr val="bg1"/>
              </a:solidFill>
            </a:endParaRPr>
          </a:p>
          <a:p>
            <a:endParaRPr lang="es-AR" dirty="0">
              <a:solidFill>
                <a:schemeClr val="bg1"/>
              </a:solidFill>
            </a:endParaRPr>
          </a:p>
          <a:p>
            <a:r>
              <a:rPr lang="es-AR" dirty="0">
                <a:solidFill>
                  <a:schemeClr val="bg1"/>
                </a:solidFill>
              </a:rPr>
              <a:t>Por favor, deje aquí su correo para continuar en contacto y enviarle una copia del documento:</a:t>
            </a:r>
          </a:p>
          <a:p>
            <a:endParaRPr lang="es-AR" dirty="0"/>
          </a:p>
          <a:p>
            <a:r>
              <a:rPr lang="es-AR" dirty="0">
                <a:hlinkClick r:id="rId3"/>
              </a:rPr>
              <a:t>https://docs.google.com/forms/d/1rP99zSzyj6TwTQCeIxmQIM9LqoDrrOTyRSJD4w5r920/prefill</a:t>
            </a:r>
            <a:r>
              <a:rPr lang="es-AR" dirty="0"/>
              <a:t> 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656823" y="5924282"/>
            <a:ext cx="3412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Contacto: </a:t>
            </a:r>
            <a:r>
              <a:rPr lang="es-AR" dirty="0">
                <a:hlinkClick r:id="rId4"/>
              </a:rPr>
              <a:t>coordinacion.general@relac.net</a:t>
            </a:r>
            <a:r>
              <a:rPr lang="es-AR" dirty="0"/>
              <a:t>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6" y="4284385"/>
            <a:ext cx="2805563" cy="134584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167" y="5597475"/>
            <a:ext cx="2345973" cy="1179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54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4668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18941" y="862885"/>
            <a:ext cx="3232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u="sng" dirty="0">
                <a:solidFill>
                  <a:schemeClr val="accent2">
                    <a:lumMod val="50000"/>
                  </a:schemeClr>
                </a:solidFill>
              </a:rPr>
              <a:t>PRESENTACIÓN</a:t>
            </a:r>
            <a:endParaRPr lang="es-AR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254580" y="1324550"/>
            <a:ext cx="58985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2400" dirty="0">
                <a:solidFill>
                  <a:schemeClr val="bg1"/>
                </a:solidFill>
                <a:latin typeface="Candara" panose="020E0502030303020204" pitchFamily="34" charset="0"/>
              </a:rPr>
              <a:t>¿ </a:t>
            </a:r>
            <a:r>
              <a:rPr lang="es-AR" sz="2400" dirty="0">
                <a:solidFill>
                  <a:schemeClr val="bg1"/>
                </a:solidFill>
              </a:rPr>
              <a:t>Cómo llegamos hasta aquí?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sz="2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2400" dirty="0">
                <a:solidFill>
                  <a:schemeClr val="bg1"/>
                </a:solidFill>
              </a:rPr>
              <a:t>Contexto LA&amp;C; Enfoques y Principios que guían este documento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sz="2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2400" dirty="0">
                <a:solidFill>
                  <a:schemeClr val="bg1"/>
                </a:solidFill>
              </a:rPr>
              <a:t>4 Dimensiones – </a:t>
            </a:r>
            <a:r>
              <a:rPr lang="es-AR" sz="2400">
                <a:solidFill>
                  <a:schemeClr val="bg1"/>
                </a:solidFill>
              </a:rPr>
              <a:t>20 </a:t>
            </a:r>
            <a:r>
              <a:rPr lang="es-AR" sz="2400" smtClean="0">
                <a:solidFill>
                  <a:schemeClr val="bg1"/>
                </a:solidFill>
              </a:rPr>
              <a:t>estándares</a:t>
            </a:r>
            <a:endParaRPr lang="es-AR" sz="2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sz="2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2400" dirty="0">
                <a:solidFill>
                  <a:schemeClr val="bg1"/>
                </a:solidFill>
                <a:latin typeface="Candara" panose="020E0502030303020204" pitchFamily="34" charset="0"/>
              </a:rPr>
              <a:t>¿ </a:t>
            </a:r>
            <a:r>
              <a:rPr lang="es-AR" sz="2400" dirty="0">
                <a:solidFill>
                  <a:schemeClr val="bg1"/>
                </a:solidFill>
              </a:rPr>
              <a:t>Cómo lo aplicamos?</a:t>
            </a:r>
          </a:p>
        </p:txBody>
      </p:sp>
    </p:spTree>
    <p:extLst>
      <p:ext uri="{BB962C8B-B14F-4D97-AF65-F5344CB8AC3E}">
        <p14:creationId xmlns:p14="http://schemas.microsoft.com/office/powerpoint/2010/main" val="404150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083"/>
            <a:ext cx="12192000" cy="6864668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93183" y="1338261"/>
            <a:ext cx="418839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000" b="1" dirty="0">
                <a:solidFill>
                  <a:schemeClr val="accent2">
                    <a:lumMod val="50000"/>
                  </a:schemeClr>
                </a:solidFill>
              </a:rPr>
              <a:t>GRUPO DE TRABAJO ESTANDARES DE </a:t>
            </a:r>
          </a:p>
          <a:p>
            <a:r>
              <a:rPr lang="es-AR" sz="2000" b="1" dirty="0">
                <a:solidFill>
                  <a:schemeClr val="accent2">
                    <a:lumMod val="50000"/>
                  </a:schemeClr>
                </a:solidFill>
              </a:rPr>
              <a:t>EVALUACIÓNPARA AMÉRICA LATINA </a:t>
            </a:r>
          </a:p>
          <a:p>
            <a:r>
              <a:rPr lang="es-AR" sz="2000" b="1" dirty="0">
                <a:solidFill>
                  <a:schemeClr val="accent2">
                    <a:lumMod val="50000"/>
                  </a:schemeClr>
                </a:solidFill>
              </a:rPr>
              <a:t>Y EL CARIBE – RELAC 2021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5306096" y="2056686"/>
            <a:ext cx="6684136" cy="480131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>
                <a:solidFill>
                  <a:schemeClr val="bg1"/>
                </a:solidFill>
              </a:rPr>
              <a:t>Ana Luisa Guzmán (Costa Rica)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>
                <a:solidFill>
                  <a:schemeClr val="bg1"/>
                </a:solidFill>
              </a:rPr>
              <a:t>Andrea Peroni (Chile)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>
                <a:solidFill>
                  <a:schemeClr val="bg1"/>
                </a:solidFill>
              </a:rPr>
              <a:t>Andrea Wehrle (Paraguay)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>
                <a:solidFill>
                  <a:schemeClr val="bg1"/>
                </a:solidFill>
              </a:rPr>
              <a:t>Celeste Ghiano (Argentina)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>
                <a:solidFill>
                  <a:schemeClr val="bg1"/>
                </a:solidFill>
              </a:rPr>
              <a:t>Fabiola </a:t>
            </a:r>
            <a:r>
              <a:rPr lang="es-AR" dirty="0" smtClean="0">
                <a:solidFill>
                  <a:schemeClr val="bg1"/>
                </a:solidFill>
              </a:rPr>
              <a:t>Amariles </a:t>
            </a:r>
            <a:r>
              <a:rPr lang="es-AR" dirty="0">
                <a:solidFill>
                  <a:schemeClr val="bg1"/>
                </a:solidFill>
              </a:rPr>
              <a:t>(Colombia)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>
                <a:solidFill>
                  <a:schemeClr val="bg1"/>
                </a:solidFill>
              </a:rPr>
              <a:t>Itzel Checa (México)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>
                <a:solidFill>
                  <a:schemeClr val="bg1"/>
                </a:solidFill>
              </a:rPr>
              <a:t>Luis Soberón (Perú)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>
                <a:solidFill>
                  <a:schemeClr val="bg1"/>
                </a:solidFill>
              </a:rPr>
              <a:t>Sergio Martinic (Chile)</a:t>
            </a:r>
          </a:p>
          <a:p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8694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4668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9623"/>
            <a:ext cx="12191999" cy="6877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99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148768"/>
            <a:ext cx="12192000" cy="6864668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18941" y="862885"/>
            <a:ext cx="3232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u="sng" dirty="0" smtClean="0">
                <a:solidFill>
                  <a:schemeClr val="accent2">
                    <a:lumMod val="50000"/>
                  </a:schemeClr>
                </a:solidFill>
              </a:rPr>
              <a:t>EL CONTEXTO </a:t>
            </a:r>
            <a:endParaRPr lang="es-AR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369FD422-9216-4E0F-857A-31F50776E40D}"/>
              </a:ext>
            </a:extLst>
          </p:cNvPr>
          <p:cNvSpPr txBox="1"/>
          <p:nvPr/>
        </p:nvSpPr>
        <p:spPr>
          <a:xfrm>
            <a:off x="5153025" y="1693882"/>
            <a:ext cx="65436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1"/>
                </a:solidFill>
              </a:rPr>
              <a:t>La región tiene una rica diversidad y contiene múltiples </a:t>
            </a:r>
          </a:p>
          <a:p>
            <a:pPr algn="just"/>
            <a:r>
              <a:rPr lang="es-ES" dirty="0">
                <a:solidFill>
                  <a:schemeClr val="bg1"/>
                </a:solidFill>
              </a:rPr>
              <a:t>     desigualdades y varias de ellas de origen colonial.</a:t>
            </a:r>
            <a:r>
              <a:rPr lang="es-ES" dirty="0"/>
              <a:t> </a:t>
            </a:r>
            <a:endParaRPr lang="es-CL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5D9CC507-E7C8-4EC1-AC9F-6000B7F1392C}"/>
              </a:ext>
            </a:extLst>
          </p:cNvPr>
          <p:cNvSpPr txBox="1"/>
          <p:nvPr/>
        </p:nvSpPr>
        <p:spPr>
          <a:xfrm>
            <a:off x="5153025" y="2657772"/>
            <a:ext cx="61912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1"/>
                </a:solidFill>
              </a:rPr>
              <a:t>En los últimos 30 años América Latina y el Caribe se ha transformado con el sello de políticas inspiradas en el Consenso de Washington (1989).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6A0E2F4C-5972-4994-8236-522696DDC130}"/>
              </a:ext>
            </a:extLst>
          </p:cNvPr>
          <p:cNvSpPr txBox="1"/>
          <p:nvPr/>
        </p:nvSpPr>
        <p:spPr>
          <a:xfrm>
            <a:off x="5153025" y="3747605"/>
            <a:ext cx="61912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bg1"/>
                </a:solidFill>
              </a:rPr>
              <a:t>Ha predominado un </a:t>
            </a:r>
            <a:r>
              <a:rPr lang="es-ES" dirty="0">
                <a:solidFill>
                  <a:schemeClr val="bg1"/>
                </a:solidFill>
              </a:rPr>
              <a:t>enfoque económico centrado en la focalización y eficiencia del gasto. Se introducen ideas de la nueva gestión pública (</a:t>
            </a:r>
            <a:r>
              <a:rPr lang="es-ES" i="1" dirty="0">
                <a:solidFill>
                  <a:schemeClr val="bg1"/>
                </a:solidFill>
              </a:rPr>
              <a:t>New Public Management</a:t>
            </a:r>
            <a:r>
              <a:rPr lang="es-ES" dirty="0">
                <a:solidFill>
                  <a:schemeClr val="bg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9B8807EB-D141-4A3B-AB99-B2A47B632DDB}"/>
              </a:ext>
            </a:extLst>
          </p:cNvPr>
          <p:cNvSpPr txBox="1"/>
          <p:nvPr/>
        </p:nvSpPr>
        <p:spPr>
          <a:xfrm>
            <a:off x="5153025" y="4809960"/>
            <a:ext cx="61912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1"/>
                </a:solidFill>
              </a:rPr>
              <a:t>Los cambios en políticas no han resuelto </a:t>
            </a:r>
            <a:r>
              <a:rPr lang="es-ES" dirty="0" smtClean="0">
                <a:solidFill>
                  <a:schemeClr val="bg1"/>
                </a:solidFill>
              </a:rPr>
              <a:t>las profundas </a:t>
            </a:r>
            <a:r>
              <a:rPr lang="es-ES" dirty="0">
                <a:solidFill>
                  <a:schemeClr val="bg1"/>
                </a:solidFill>
              </a:rPr>
              <a:t>desigualdades de </a:t>
            </a:r>
            <a:r>
              <a:rPr lang="es-ES" dirty="0" smtClean="0">
                <a:solidFill>
                  <a:schemeClr val="bg1"/>
                </a:solidFill>
              </a:rPr>
              <a:t>ingreso, culturales</a:t>
            </a:r>
            <a:r>
              <a:rPr lang="es-ES" dirty="0">
                <a:solidFill>
                  <a:schemeClr val="bg1"/>
                </a:solidFill>
              </a:rPr>
              <a:t>, sociales y políticas que, simbólicamente, distribuyen a la población en jerarquías y relaciones de poder </a:t>
            </a:r>
            <a:r>
              <a:rPr lang="es-ES" dirty="0" smtClean="0">
                <a:solidFill>
                  <a:schemeClr val="bg1"/>
                </a:solidFill>
              </a:rPr>
              <a:t>diferentes.</a:t>
            </a:r>
            <a:endParaRPr lang="es-C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79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5910"/>
            <a:ext cx="12192000" cy="6864668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9C80A958-99A6-4638-B935-8C1EF32D427B}"/>
              </a:ext>
            </a:extLst>
          </p:cNvPr>
          <p:cNvSpPr txBox="1"/>
          <p:nvPr/>
        </p:nvSpPr>
        <p:spPr>
          <a:xfrm>
            <a:off x="5182136" y="1243121"/>
            <a:ext cx="619125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1"/>
                </a:solidFill>
              </a:rPr>
              <a:t>Estos cambios en la provisión de los servicios y políticas públicas inciden en el desarrollo de las evaluaciones, otorgándoles un nuevo lugar y otras funciones. </a:t>
            </a:r>
            <a:endParaRPr lang="es-ES" dirty="0" smtClean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1"/>
                </a:solidFill>
              </a:rPr>
              <a:t>El  conocimiento e información producida a través de las evaluaciones de las políticas públicas es fundamental para dar cuenta de los logros; comprender los problemas y realizar los cambios necesarios para mejorar los procesos y sus resultados</a:t>
            </a:r>
            <a:r>
              <a:rPr lang="es-ES" dirty="0" smtClean="0">
                <a:solidFill>
                  <a:schemeClr val="bg1"/>
                </a:solidFill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1"/>
                </a:solidFill>
              </a:rPr>
              <a:t>Hay una preocupación central por el impacto y producción de conocimientos sobre estrategias mas adecuadas para cambios </a:t>
            </a:r>
            <a:r>
              <a:rPr lang="es-ES" dirty="0" smtClean="0">
                <a:solidFill>
                  <a:schemeClr val="bg1"/>
                </a:solidFill>
              </a:rPr>
              <a:t>en la </a:t>
            </a:r>
            <a:r>
              <a:rPr lang="es-ES" dirty="0">
                <a:solidFill>
                  <a:schemeClr val="bg1"/>
                </a:solidFill>
              </a:rPr>
              <a:t>realidad social. </a:t>
            </a:r>
            <a:endParaRPr lang="es-ES" dirty="0" smtClean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1"/>
                </a:solidFill>
              </a:rPr>
              <a:t>Las desigualdades y reconocimiento de la diversidad demandan una preocupación central  para el trabajo de la evaluación.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DB7F2C0F-F662-4565-981A-9D6042C1E571}"/>
              </a:ext>
            </a:extLst>
          </p:cNvPr>
          <p:cNvSpPr txBox="1"/>
          <p:nvPr/>
        </p:nvSpPr>
        <p:spPr>
          <a:xfrm>
            <a:off x="218941" y="862885"/>
            <a:ext cx="32325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u="sng" dirty="0" smtClean="0">
                <a:solidFill>
                  <a:schemeClr val="accent2">
                    <a:lumMod val="50000"/>
                  </a:schemeClr>
                </a:solidFill>
              </a:rPr>
              <a:t>NUEVAS DEMANDAS </a:t>
            </a:r>
            <a:r>
              <a:rPr lang="es-AR" sz="2400" u="sng" dirty="0">
                <a:solidFill>
                  <a:schemeClr val="accent2">
                    <a:lumMod val="50000"/>
                  </a:schemeClr>
                </a:solidFill>
              </a:rPr>
              <a:t>A LA </a:t>
            </a:r>
            <a:r>
              <a:rPr lang="es-AR" sz="2400" u="sng" dirty="0" smtClean="0">
                <a:solidFill>
                  <a:schemeClr val="accent2">
                    <a:lumMod val="50000"/>
                  </a:schemeClr>
                </a:solidFill>
              </a:rPr>
              <a:t>EVALUACIÓN </a:t>
            </a:r>
            <a:endParaRPr lang="es-AR" u="sng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29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668"/>
            <a:ext cx="12192000" cy="686466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C93C6C17-7340-416B-AF21-9254B4D7F7B6}"/>
              </a:ext>
            </a:extLst>
          </p:cNvPr>
          <p:cNvSpPr txBox="1"/>
          <p:nvPr/>
        </p:nvSpPr>
        <p:spPr>
          <a:xfrm>
            <a:off x="5378137" y="447387"/>
            <a:ext cx="619125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DERECHOS</a:t>
            </a:r>
          </a:p>
          <a:p>
            <a:endParaRPr lang="es-ES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1"/>
                </a:solidFill>
              </a:rPr>
              <a:t>Las evaluaciones deben integrar en su visión y </a:t>
            </a:r>
            <a:r>
              <a:rPr lang="es-ES" dirty="0" smtClean="0">
                <a:solidFill>
                  <a:schemeClr val="bg1"/>
                </a:solidFill>
              </a:rPr>
              <a:t>propuesta </a:t>
            </a:r>
            <a:r>
              <a:rPr lang="es-ES" dirty="0">
                <a:solidFill>
                  <a:schemeClr val="bg1"/>
                </a:solidFill>
              </a:rPr>
              <a:t>los principios, valores y normas de D</a:t>
            </a:r>
            <a:r>
              <a:rPr lang="es-ES" dirty="0" smtClean="0">
                <a:solidFill>
                  <a:schemeClr val="bg1"/>
                </a:solidFill>
              </a:rPr>
              <a:t>erechos </a:t>
            </a:r>
            <a:r>
              <a:rPr lang="es-ES" dirty="0">
                <a:solidFill>
                  <a:schemeClr val="bg1"/>
                </a:solidFill>
              </a:rPr>
              <a:t>H</a:t>
            </a:r>
            <a:r>
              <a:rPr lang="es-ES" dirty="0" smtClean="0">
                <a:solidFill>
                  <a:schemeClr val="bg1"/>
                </a:solidFill>
              </a:rPr>
              <a:t>umanos (DIDH). Este enfoque pretende asegurarse de enfatizar </a:t>
            </a:r>
            <a:r>
              <a:rPr lang="es-ES" dirty="0">
                <a:solidFill>
                  <a:schemeClr val="bg1"/>
                </a:solidFill>
              </a:rPr>
              <a:t>los derechos de los sujetos y sus </a:t>
            </a:r>
            <a:r>
              <a:rPr lang="es-ES" dirty="0" smtClean="0">
                <a:solidFill>
                  <a:schemeClr val="bg1"/>
                </a:solidFill>
              </a:rPr>
              <a:t>comunidades o </a:t>
            </a:r>
            <a:r>
              <a:rPr lang="es-ES" dirty="0">
                <a:solidFill>
                  <a:schemeClr val="bg1"/>
                </a:solidFill>
              </a:rPr>
              <a:t>grupos de pertenencia.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98B4C04B-4F4A-4511-9539-071E2A110278}"/>
              </a:ext>
            </a:extLst>
          </p:cNvPr>
          <p:cNvSpPr txBox="1"/>
          <p:nvPr/>
        </p:nvSpPr>
        <p:spPr>
          <a:xfrm>
            <a:off x="5481168" y="2344240"/>
            <a:ext cx="619125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GENERO</a:t>
            </a:r>
          </a:p>
          <a:p>
            <a:endParaRPr lang="es-ES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1"/>
                </a:solidFill>
              </a:rPr>
              <a:t>Las evaluaciones deben </a:t>
            </a:r>
            <a:r>
              <a:rPr lang="es-ES" dirty="0" smtClean="0">
                <a:solidFill>
                  <a:schemeClr val="bg1"/>
                </a:solidFill>
              </a:rPr>
              <a:t>visibilizar las </a:t>
            </a:r>
            <a:r>
              <a:rPr lang="es-ES" dirty="0">
                <a:solidFill>
                  <a:schemeClr val="bg1"/>
                </a:solidFill>
              </a:rPr>
              <a:t>desigualdades de género y cómo é</a:t>
            </a:r>
            <a:r>
              <a:rPr lang="es-ES" dirty="0" smtClean="0">
                <a:solidFill>
                  <a:schemeClr val="bg1"/>
                </a:solidFill>
              </a:rPr>
              <a:t>stas </a:t>
            </a:r>
            <a:r>
              <a:rPr lang="es-ES" dirty="0">
                <a:solidFill>
                  <a:schemeClr val="bg1"/>
                </a:solidFill>
              </a:rPr>
              <a:t>se producen y reproducen en el contexto de la intervención </a:t>
            </a:r>
            <a:r>
              <a:rPr lang="es-ES" dirty="0" smtClean="0">
                <a:solidFill>
                  <a:schemeClr val="bg1"/>
                </a:solidFill>
              </a:rPr>
              <a:t>evaluada; proponiendo </a:t>
            </a:r>
            <a:r>
              <a:rPr lang="es-ES" dirty="0">
                <a:solidFill>
                  <a:schemeClr val="bg1"/>
                </a:solidFill>
              </a:rPr>
              <a:t>acciones que contribuyan a superarlas. 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smtClean="0">
                <a:solidFill>
                  <a:schemeClr val="bg1"/>
                </a:solidFill>
              </a:rPr>
              <a:t>Asimismo, debe vigilarse en la  aplicación </a:t>
            </a:r>
            <a:r>
              <a:rPr lang="es-ES" dirty="0">
                <a:solidFill>
                  <a:schemeClr val="bg1"/>
                </a:solidFill>
              </a:rPr>
              <a:t>d</a:t>
            </a:r>
            <a:r>
              <a:rPr lang="es-ES" dirty="0" smtClean="0">
                <a:solidFill>
                  <a:schemeClr val="bg1"/>
                </a:solidFill>
              </a:rPr>
              <a:t>el proceso evaluativo.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B35F6718-517B-4747-9021-5B18CF9A601A}"/>
              </a:ext>
            </a:extLst>
          </p:cNvPr>
          <p:cNvSpPr txBox="1"/>
          <p:nvPr/>
        </p:nvSpPr>
        <p:spPr>
          <a:xfrm>
            <a:off x="5481168" y="4518092"/>
            <a:ext cx="619125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INTERCULTURALIDAD </a:t>
            </a:r>
            <a:endParaRPr lang="es-ES" dirty="0" smtClean="0">
              <a:solidFill>
                <a:schemeClr val="bg1"/>
              </a:solidFill>
            </a:endParaRPr>
          </a:p>
          <a:p>
            <a:endParaRPr lang="es-ES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1"/>
                </a:solidFill>
              </a:rPr>
              <a:t>Las evaluaciones deben </a:t>
            </a:r>
            <a:r>
              <a:rPr lang="es-ES" dirty="0" smtClean="0">
                <a:solidFill>
                  <a:schemeClr val="bg1"/>
                </a:solidFill>
              </a:rPr>
              <a:t>respetar y visibilizar las diferentes </a:t>
            </a:r>
            <a:r>
              <a:rPr lang="es-ES" dirty="0">
                <a:solidFill>
                  <a:schemeClr val="bg1"/>
                </a:solidFill>
              </a:rPr>
              <a:t>identidades </a:t>
            </a:r>
            <a:r>
              <a:rPr lang="es-ES" dirty="0" smtClean="0">
                <a:solidFill>
                  <a:schemeClr val="bg1"/>
                </a:solidFill>
              </a:rPr>
              <a:t>culturales, así como su interacción, con especial atención a los criterios de </a:t>
            </a:r>
            <a:r>
              <a:rPr lang="es-ES" i="1" dirty="0" smtClean="0">
                <a:solidFill>
                  <a:schemeClr val="bg1"/>
                </a:solidFill>
              </a:rPr>
              <a:t>comunidad</a:t>
            </a:r>
            <a:r>
              <a:rPr lang="es-ES" dirty="0" smtClean="0">
                <a:solidFill>
                  <a:schemeClr val="bg1"/>
                </a:solidFill>
              </a:rPr>
              <a:t>, </a:t>
            </a:r>
            <a:r>
              <a:rPr lang="es-ES" i="1" dirty="0" smtClean="0">
                <a:solidFill>
                  <a:schemeClr val="bg1"/>
                </a:solidFill>
              </a:rPr>
              <a:t>reciprocidad</a:t>
            </a:r>
            <a:r>
              <a:rPr lang="es-ES" dirty="0">
                <a:solidFill>
                  <a:schemeClr val="bg1"/>
                </a:solidFill>
              </a:rPr>
              <a:t>, 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i="1" dirty="0">
                <a:solidFill>
                  <a:schemeClr val="bg1"/>
                </a:solidFill>
              </a:rPr>
              <a:t>justicia social </a:t>
            </a:r>
            <a:r>
              <a:rPr lang="es-ES" dirty="0">
                <a:solidFill>
                  <a:schemeClr val="bg1"/>
                </a:solidFill>
              </a:rPr>
              <a:t>y </a:t>
            </a:r>
            <a:r>
              <a:rPr lang="es-ES" i="1" dirty="0" smtClean="0">
                <a:solidFill>
                  <a:schemeClr val="bg1"/>
                </a:solidFill>
              </a:rPr>
              <a:t>equidad</a:t>
            </a:r>
            <a:r>
              <a:rPr lang="es-ES" dirty="0" smtClean="0">
                <a:solidFill>
                  <a:schemeClr val="bg1"/>
                </a:solidFill>
              </a:rPr>
              <a:t>, comunes en nuestra región.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04C718D0-BC36-4C10-8629-3164B5196A5D}"/>
              </a:ext>
            </a:extLst>
          </p:cNvPr>
          <p:cNvSpPr txBox="1"/>
          <p:nvPr/>
        </p:nvSpPr>
        <p:spPr>
          <a:xfrm>
            <a:off x="218941" y="862885"/>
            <a:ext cx="3232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u="sng" dirty="0">
                <a:solidFill>
                  <a:schemeClr val="accent2">
                    <a:lumMod val="50000"/>
                  </a:schemeClr>
                </a:solidFill>
              </a:rPr>
              <a:t>ENFOQUES </a:t>
            </a:r>
            <a:endParaRPr lang="es-AR" u="sng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64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265"/>
            <a:ext cx="12192000" cy="6864668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1CC6C064-6577-4055-8B7A-23009A2AFC7F}"/>
              </a:ext>
            </a:extLst>
          </p:cNvPr>
          <p:cNvSpPr txBox="1"/>
          <p:nvPr/>
        </p:nvSpPr>
        <p:spPr>
          <a:xfrm>
            <a:off x="5248275" y="818139"/>
            <a:ext cx="5074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>
              <a:solidFill>
                <a:srgbClr val="00B0F0"/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76A80E0D-EA3B-4B64-A0DF-742DCF93CFED}"/>
              </a:ext>
            </a:extLst>
          </p:cNvPr>
          <p:cNvSpPr txBox="1"/>
          <p:nvPr/>
        </p:nvSpPr>
        <p:spPr>
          <a:xfrm>
            <a:off x="5299121" y="536733"/>
            <a:ext cx="6191250" cy="72943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u="sng" dirty="0" smtClean="0">
                <a:solidFill>
                  <a:schemeClr val="bg1"/>
                </a:solidFill>
              </a:rPr>
              <a:t>Ética </a:t>
            </a:r>
            <a:r>
              <a:rPr lang="es-ES" u="sng" dirty="0">
                <a:solidFill>
                  <a:schemeClr val="bg1"/>
                </a:solidFill>
              </a:rPr>
              <a:t>e integridad </a:t>
            </a:r>
            <a:r>
              <a:rPr lang="es-ES" u="sng" dirty="0" smtClean="0">
                <a:solidFill>
                  <a:schemeClr val="bg1"/>
                </a:solidFill>
              </a:rPr>
              <a:t>profesional</a:t>
            </a:r>
            <a:r>
              <a:rPr lang="es-ES" dirty="0" smtClean="0">
                <a:solidFill>
                  <a:schemeClr val="bg1"/>
                </a:solidFill>
              </a:rPr>
              <a:t>:  significa poner en el </a:t>
            </a:r>
            <a:r>
              <a:rPr lang="es-ES" dirty="0">
                <a:solidFill>
                  <a:schemeClr val="bg1"/>
                </a:solidFill>
              </a:rPr>
              <a:t>centro a las personas y el respeto a </a:t>
            </a:r>
            <a:r>
              <a:rPr lang="es-ES" dirty="0" smtClean="0">
                <a:solidFill>
                  <a:schemeClr val="bg1"/>
                </a:solidFill>
              </a:rPr>
              <a:t>los derechos </a:t>
            </a:r>
            <a:r>
              <a:rPr lang="es-ES" dirty="0">
                <a:solidFill>
                  <a:schemeClr val="bg1"/>
                </a:solidFill>
              </a:rPr>
              <a:t>individuales y </a:t>
            </a:r>
            <a:r>
              <a:rPr lang="es-ES" dirty="0" smtClean="0">
                <a:solidFill>
                  <a:schemeClr val="bg1"/>
                </a:solidFill>
              </a:rPr>
              <a:t>colectivos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 smtClean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u="sng" dirty="0" smtClean="0">
                <a:solidFill>
                  <a:schemeClr val="bg1"/>
                </a:solidFill>
              </a:rPr>
              <a:t>Equidad</a:t>
            </a:r>
            <a:r>
              <a:rPr lang="es-ES" u="sng" dirty="0">
                <a:solidFill>
                  <a:schemeClr val="bg1"/>
                </a:solidFill>
              </a:rPr>
              <a:t>:</a:t>
            </a:r>
            <a:r>
              <a:rPr lang="es-ES" dirty="0"/>
              <a:t> </a:t>
            </a:r>
            <a:r>
              <a:rPr lang="es-ES" b="1" dirty="0"/>
              <a:t> </a:t>
            </a:r>
            <a:r>
              <a:rPr lang="es-ES" dirty="0">
                <a:solidFill>
                  <a:schemeClr val="bg1"/>
                </a:solidFill>
              </a:rPr>
              <a:t>implica generar  las condiciones para que todas las personas y grupos involucrados puedan participar por igual, garantizando el derecho a ser considerados sujetos de </a:t>
            </a:r>
            <a:r>
              <a:rPr lang="es-ES" dirty="0" smtClean="0">
                <a:solidFill>
                  <a:schemeClr val="bg1"/>
                </a:solidFill>
              </a:rPr>
              <a:t>acción.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u="sng" dirty="0" smtClean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u="sng" dirty="0" smtClean="0">
                <a:solidFill>
                  <a:schemeClr val="bg1"/>
                </a:solidFill>
              </a:rPr>
              <a:t>Transparencia</a:t>
            </a:r>
            <a:r>
              <a:rPr lang="es-CL" dirty="0">
                <a:solidFill>
                  <a:schemeClr val="bg1"/>
                </a:solidFill>
              </a:rPr>
              <a:t>: refiere al carácter público de la evaluación, sus documentos, procesos y </a:t>
            </a:r>
            <a:r>
              <a:rPr lang="es-CL" dirty="0" smtClean="0">
                <a:solidFill>
                  <a:schemeClr val="bg1"/>
                </a:solidFill>
              </a:rPr>
              <a:t>resultados.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dirty="0" smtClean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u="sng" dirty="0" smtClean="0">
                <a:solidFill>
                  <a:schemeClr val="bg1"/>
                </a:solidFill>
              </a:rPr>
              <a:t>Inclusión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dirty="0">
                <a:solidFill>
                  <a:schemeClr val="bg1"/>
                </a:solidFill>
              </a:rPr>
              <a:t>requiere que se tomen en cuenta los diversos intereses y representaciones sociales y culturales de manera participativa y democrática, especialmente los grupos históricamente </a:t>
            </a:r>
            <a:r>
              <a:rPr lang="es-ES" dirty="0" smtClean="0">
                <a:solidFill>
                  <a:schemeClr val="bg1"/>
                </a:solidFill>
              </a:rPr>
              <a:t>discriminados.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 smtClean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u="sng" dirty="0" smtClean="0">
                <a:solidFill>
                  <a:schemeClr val="bg1"/>
                </a:solidFill>
              </a:rPr>
              <a:t>Transformación </a:t>
            </a:r>
            <a:r>
              <a:rPr lang="es-ES" u="sng" dirty="0">
                <a:solidFill>
                  <a:schemeClr val="bg1"/>
                </a:solidFill>
              </a:rPr>
              <a:t>de la realidad</a:t>
            </a:r>
            <a:r>
              <a:rPr lang="es-ES" dirty="0">
                <a:solidFill>
                  <a:schemeClr val="bg1"/>
                </a:solidFill>
              </a:rPr>
              <a:t>: la evaluación contribuye a  transformar realidades en las condiciones de vida: la desigualdad, exclusión y pobreza que existen en la  región. Esto debe quedar explicito.</a:t>
            </a:r>
            <a:endParaRPr lang="es-CL" dirty="0">
              <a:solidFill>
                <a:schemeClr val="bg1"/>
              </a:solidFill>
            </a:endParaRPr>
          </a:p>
          <a:p>
            <a:pPr algn="just"/>
            <a:endParaRPr lang="es-C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 smtClean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 smtClean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xmlns="" id="{2ACC4723-D584-4479-8BC8-7DC69999EE7C}"/>
              </a:ext>
            </a:extLst>
          </p:cNvPr>
          <p:cNvSpPr txBox="1"/>
          <p:nvPr/>
        </p:nvSpPr>
        <p:spPr>
          <a:xfrm>
            <a:off x="218941" y="862885"/>
            <a:ext cx="3232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u="sng" dirty="0">
                <a:solidFill>
                  <a:schemeClr val="accent2">
                    <a:lumMod val="50000"/>
                  </a:schemeClr>
                </a:solidFill>
              </a:rPr>
              <a:t>PRINCIPIOS </a:t>
            </a:r>
            <a:endParaRPr lang="es-AR" u="sng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97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4668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388274" y="2799314"/>
            <a:ext cx="207270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u="sng" dirty="0" smtClean="0">
                <a:solidFill>
                  <a:schemeClr val="accent2">
                    <a:lumMod val="50000"/>
                  </a:schemeClr>
                </a:solidFill>
              </a:rPr>
              <a:t>DIMENSIONES</a:t>
            </a:r>
          </a:p>
          <a:p>
            <a:endParaRPr lang="es-AR" sz="2400" u="sng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s-AR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5249335" y="379355"/>
          <a:ext cx="6773333" cy="594791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64850">
                  <a:extLst>
                    <a:ext uri="{9D8B030D-6E8A-4147-A177-3AD203B41FA5}">
                      <a16:colId xmlns="" xmlns:a16="http://schemas.microsoft.com/office/drawing/2014/main" val="3277735207"/>
                    </a:ext>
                  </a:extLst>
                </a:gridCol>
                <a:gridCol w="4108483">
                  <a:extLst>
                    <a:ext uri="{9D8B030D-6E8A-4147-A177-3AD203B41FA5}">
                      <a16:colId xmlns="" xmlns:a16="http://schemas.microsoft.com/office/drawing/2014/main" val="172203361"/>
                    </a:ext>
                  </a:extLst>
                </a:gridCol>
              </a:tblGrid>
              <a:tr h="1700472">
                <a:tc>
                  <a:txBody>
                    <a:bodyPr/>
                    <a:lstStyle/>
                    <a:p>
                      <a:endParaRPr lang="es-ES" sz="1600" dirty="0" smtClean="0">
                        <a:solidFill>
                          <a:schemeClr val="accent2"/>
                        </a:solidFill>
                      </a:endParaRPr>
                    </a:p>
                    <a:p>
                      <a:endParaRPr lang="es-ES" sz="1600" dirty="0" smtClean="0">
                        <a:solidFill>
                          <a:schemeClr val="accent2"/>
                        </a:solidFill>
                      </a:endParaRPr>
                    </a:p>
                    <a:p>
                      <a:endParaRPr lang="es-ES" sz="1600" dirty="0" smtClean="0">
                        <a:solidFill>
                          <a:schemeClr val="accent2"/>
                        </a:solidFill>
                      </a:endParaRPr>
                    </a:p>
                    <a:p>
                      <a:r>
                        <a:rPr lang="es-ES" sz="1600" dirty="0" smtClean="0">
                          <a:solidFill>
                            <a:schemeClr val="accent2"/>
                          </a:solidFill>
                        </a:rPr>
                        <a:t>1- </a:t>
                      </a:r>
                      <a:r>
                        <a:rPr lang="es-ES" sz="1600" u="sng" dirty="0" smtClean="0">
                          <a:solidFill>
                            <a:schemeClr val="accent2"/>
                          </a:solidFill>
                        </a:rPr>
                        <a:t>RIGUROSIDAD</a:t>
                      </a:r>
                      <a:endParaRPr lang="en-US" sz="1600" u="sng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Se rige por una adecuada comprensión de la intervención, su contexto, intereses y necesidades de poblaciones destinatarias y usuarias, por la observación y análisis basados en procedimientos metodológicos,</a:t>
                      </a:r>
                      <a:r>
                        <a:rPr lang="es-ES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s-E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técnicos, y de valoración, sistemáticos</a:t>
                      </a:r>
                      <a:endParaRPr 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98411276"/>
                  </a:ext>
                </a:extLst>
              </a:tr>
              <a:tr h="1424800">
                <a:tc>
                  <a:txBody>
                    <a:bodyPr/>
                    <a:lstStyle/>
                    <a:p>
                      <a:endParaRPr lang="es-ES" sz="1600" b="1" dirty="0" smtClean="0">
                        <a:solidFill>
                          <a:schemeClr val="accent2"/>
                        </a:solidFill>
                      </a:endParaRPr>
                    </a:p>
                    <a:p>
                      <a:endParaRPr lang="es-ES" sz="1600" b="1" dirty="0" smtClean="0">
                        <a:solidFill>
                          <a:schemeClr val="accent2"/>
                        </a:solidFill>
                      </a:endParaRPr>
                    </a:p>
                    <a:p>
                      <a:r>
                        <a:rPr lang="es-ES" sz="1600" b="1" dirty="0" smtClean="0">
                          <a:solidFill>
                            <a:schemeClr val="accent2"/>
                          </a:solidFill>
                        </a:rPr>
                        <a:t>2- </a:t>
                      </a:r>
                      <a:r>
                        <a:rPr lang="es-ES" sz="1600" b="1" u="sng" dirty="0" smtClean="0">
                          <a:solidFill>
                            <a:schemeClr val="accent2"/>
                          </a:solidFill>
                        </a:rPr>
                        <a:t>ÉTICA</a:t>
                      </a:r>
                      <a:r>
                        <a:rPr lang="es-ES" sz="1600" b="1" u="sng" baseline="0" dirty="0" smtClean="0">
                          <a:solidFill>
                            <a:schemeClr val="accent2"/>
                          </a:solidFill>
                        </a:rPr>
                        <a:t> Y PRINCIPOS </a:t>
                      </a:r>
                    </a:p>
                    <a:p>
                      <a:r>
                        <a:rPr lang="es-ES" sz="1600" b="1" u="none" baseline="0" dirty="0" smtClean="0">
                          <a:solidFill>
                            <a:schemeClr val="accent2"/>
                          </a:solidFill>
                        </a:rPr>
                        <a:t>           </a:t>
                      </a:r>
                      <a:r>
                        <a:rPr lang="es-ES" sz="1600" b="1" u="sng" baseline="0" dirty="0" smtClean="0">
                          <a:solidFill>
                            <a:schemeClr val="accent2"/>
                          </a:solidFill>
                        </a:rPr>
                        <a:t>JURIDICOS</a:t>
                      </a:r>
                      <a:endParaRPr lang="en-US" sz="1600" b="1" u="sng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Asegura que el proceso de evaluación se lleve a cabo con la debida transparencia y legalidad, reconociendo y respetando los derechos de las personas, comunidades, pueblos e instituciones involucradas en</a:t>
                      </a:r>
                      <a:r>
                        <a:rPr lang="es-ES" sz="16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el proceso.</a:t>
                      </a:r>
                      <a:endParaRPr lang="en-US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39890539"/>
                  </a:ext>
                </a:extLst>
              </a:tr>
              <a:tr h="894642">
                <a:tc>
                  <a:txBody>
                    <a:bodyPr/>
                    <a:lstStyle/>
                    <a:p>
                      <a:endParaRPr lang="es-ES" sz="1600" b="1" dirty="0" smtClean="0">
                        <a:solidFill>
                          <a:schemeClr val="accent2"/>
                        </a:solidFill>
                      </a:endParaRPr>
                    </a:p>
                    <a:p>
                      <a:r>
                        <a:rPr lang="es-ES" sz="1600" b="1" dirty="0" smtClean="0">
                          <a:solidFill>
                            <a:schemeClr val="accent2"/>
                          </a:solidFill>
                        </a:rPr>
                        <a:t>3-</a:t>
                      </a:r>
                      <a:r>
                        <a:rPr lang="es-ES" sz="1600" b="1" u="sng" dirty="0" smtClean="0">
                          <a:solidFill>
                            <a:schemeClr val="accent2"/>
                          </a:solidFill>
                        </a:rPr>
                        <a:t>COMPRENSIÓN CULTURAL</a:t>
                      </a:r>
                      <a:endParaRPr lang="en-US" sz="1600" b="1" u="sng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Considera la complejidad cultural y características</a:t>
                      </a:r>
                      <a:r>
                        <a:rPr lang="es-ES" sz="16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s-ES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de las poblaciones y ámbitos en los que se lleva a cabo la intervención.</a:t>
                      </a:r>
                      <a:endParaRPr lang="en-US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37315929"/>
                  </a:ext>
                </a:extLst>
              </a:tr>
              <a:tr h="1689879">
                <a:tc>
                  <a:txBody>
                    <a:bodyPr/>
                    <a:lstStyle/>
                    <a:p>
                      <a:endParaRPr lang="es-ES" sz="1600" b="1" dirty="0" smtClean="0">
                        <a:solidFill>
                          <a:schemeClr val="accent2"/>
                        </a:solidFill>
                      </a:endParaRPr>
                    </a:p>
                    <a:p>
                      <a:endParaRPr lang="es-ES" sz="1600" b="1" dirty="0" smtClean="0">
                        <a:solidFill>
                          <a:schemeClr val="accent2"/>
                        </a:solidFill>
                      </a:endParaRPr>
                    </a:p>
                    <a:p>
                      <a:endParaRPr lang="es-ES" sz="1600" b="1" dirty="0" smtClean="0">
                        <a:solidFill>
                          <a:schemeClr val="accent2"/>
                        </a:solidFill>
                      </a:endParaRPr>
                    </a:p>
                    <a:p>
                      <a:r>
                        <a:rPr lang="es-ES" sz="1600" b="1" dirty="0" smtClean="0">
                          <a:solidFill>
                            <a:schemeClr val="accent2"/>
                          </a:solidFill>
                        </a:rPr>
                        <a:t>4-</a:t>
                      </a:r>
                      <a:r>
                        <a:rPr lang="es-ES" sz="1600" dirty="0" smtClean="0"/>
                        <a:t> </a:t>
                      </a:r>
                      <a:r>
                        <a:rPr lang="es-ES" sz="1600" b="1" u="sng" dirty="0" smtClean="0">
                          <a:solidFill>
                            <a:schemeClr val="accent2"/>
                          </a:solidFill>
                        </a:rPr>
                        <a:t>RELEVANCIA</a:t>
                      </a:r>
                      <a:r>
                        <a:rPr lang="es-ES" sz="1600" b="1" u="sng" baseline="0" dirty="0" smtClean="0">
                          <a:solidFill>
                            <a:schemeClr val="accent2"/>
                          </a:solidFill>
                        </a:rPr>
                        <a:t> Y UTILIDAD</a:t>
                      </a:r>
                      <a:endParaRPr lang="en-US" sz="1600" b="1" u="sng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Relevancia cuando la evaluación</a:t>
                      </a:r>
                      <a:r>
                        <a:rPr lang="es-ES" sz="16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s-ES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ofrece elementos para saber qué tan significativa,</a:t>
                      </a:r>
                      <a:r>
                        <a:rPr lang="es-ES" sz="16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coherente y</a:t>
                      </a:r>
                      <a:r>
                        <a:rPr lang="es-ES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apropiada es la intervención. La utilidad concierne a los aportes de la evaluación en la identificación de aprendizajes, evidencias y recomendaciones para la toma de decisiones.</a:t>
                      </a:r>
                      <a:endParaRPr lang="en-US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25166924"/>
                  </a:ext>
                </a:extLst>
              </a:tr>
            </a:tbl>
          </a:graphicData>
        </a:graphic>
      </p:graphicFrame>
      <p:sp>
        <p:nvSpPr>
          <p:cNvPr id="8" name="Flecha derecha 7"/>
          <p:cNvSpPr/>
          <p:nvPr/>
        </p:nvSpPr>
        <p:spPr>
          <a:xfrm>
            <a:off x="2699907" y="2799314"/>
            <a:ext cx="978408" cy="484632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87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986</Words>
  <Application>Microsoft Office PowerPoint</Application>
  <PresentationFormat>Panorámica</PresentationFormat>
  <Paragraphs>144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Candara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Celeste GHIANO</dc:creator>
  <cp:lastModifiedBy>Maria Celeste GHIANO</cp:lastModifiedBy>
  <cp:revision>23</cp:revision>
  <dcterms:created xsi:type="dcterms:W3CDTF">2021-05-29T14:14:27Z</dcterms:created>
  <dcterms:modified xsi:type="dcterms:W3CDTF">2021-06-04T21:19:27Z</dcterms:modified>
</cp:coreProperties>
</file>