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55" r:id="rId2"/>
    <p:sldId id="544" r:id="rId3"/>
    <p:sldId id="545" r:id="rId4"/>
    <p:sldId id="557" r:id="rId5"/>
    <p:sldId id="561" r:id="rId6"/>
    <p:sldId id="563" r:id="rId7"/>
    <p:sldId id="5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8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5B317-F066-45D1-84ED-51E7E8AD0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830204-EBD0-466F-A766-2145182624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CD269-5132-4194-BD5F-319C355DDCD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52C47-14B0-4A9B-AF8C-9F612C504A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EB4CF-22A2-4AD4-96F5-481813309B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282CC-950E-4DE8-99F3-D38358CC1C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35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3D952-9BAB-454F-A3C5-0C0EBA17F49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C33FC-2268-4688-8171-E7EB661059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5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C33FC-2268-4688-8171-E7EB661059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38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F2CC-4B06-CB47-A2DC-DD9E6CE0C0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77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33FC-2268-4688-8171-E7EB661059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33FC-2268-4688-8171-E7EB661059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6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Policy Dialogue at local, meso (regional), and national levels is critical for sustainability of CVA</a:t>
            </a:r>
          </a:p>
          <a:p>
            <a:r>
              <a:rPr lang="en-US" b="1" dirty="0"/>
              <a:t>Did sustainability worked through policy dialogue?</a:t>
            </a:r>
          </a:p>
          <a:p>
            <a:r>
              <a:rPr lang="en-US" b="1" dirty="0"/>
              <a:t>Result: Yes! And this can continue!</a:t>
            </a:r>
          </a:p>
          <a:p>
            <a:pPr>
              <a:buFontTx/>
              <a:buChar char="-"/>
            </a:pPr>
            <a:r>
              <a:rPr lang="en-US" dirty="0"/>
              <a:t>“policy dialogue” can work at granular level and “trickle-up” </a:t>
            </a:r>
          </a:p>
          <a:p>
            <a:pPr>
              <a:buFontTx/>
              <a:buChar char="-"/>
            </a:pPr>
            <a:r>
              <a:rPr lang="en-US" dirty="0"/>
              <a:t>local change mattered to </a:t>
            </a:r>
            <a:r>
              <a:rPr lang="en-US" dirty="0" err="1"/>
              <a:t>upazila</a:t>
            </a:r>
            <a:r>
              <a:rPr lang="en-US" dirty="0"/>
              <a:t>, </a:t>
            </a:r>
            <a:r>
              <a:rPr lang="en-US" dirty="0" err="1"/>
              <a:t>upazila</a:t>
            </a:r>
            <a:r>
              <a:rPr lang="en-US" dirty="0"/>
              <a:t> change mattered to regional and national level</a:t>
            </a:r>
          </a:p>
          <a:p>
            <a:pPr>
              <a:buFontTx/>
              <a:buChar char="-"/>
            </a:pPr>
            <a:r>
              <a:rPr lang="en-US" dirty="0"/>
              <a:t>amplify voice not just to “name and shame,” but actually develop joint action plans </a:t>
            </a:r>
          </a:p>
          <a:p>
            <a:pPr>
              <a:buFontTx/>
              <a:buChar char="-"/>
            </a:pPr>
            <a:r>
              <a:rPr lang="en-US" dirty="0"/>
              <a:t>all manner of new budget allocations, policy reforms, legislation, attention to personnel, accountability mechanisms directly/indirectly inspired by CVA</a:t>
            </a:r>
          </a:p>
          <a:p>
            <a:pPr>
              <a:buFontTx/>
              <a:buChar char="-"/>
            </a:pPr>
            <a:r>
              <a:rPr lang="en-US" dirty="0"/>
              <a:t>instances of knowledge-sharing and linkages</a:t>
            </a:r>
          </a:p>
          <a:p>
            <a:pPr>
              <a:buFontTx/>
              <a:buChar char="-"/>
            </a:pPr>
            <a:r>
              <a:rPr lang="en-US" dirty="0"/>
              <a:t>much of this “ad hoc” and without a theory of change framework, but a “win is a win”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C33FC-2268-4688-8171-E7EB661059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5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Policy Dialogue at local, meso (regional), and national levels is critical for sustainability of CVA</a:t>
            </a:r>
          </a:p>
          <a:p>
            <a:r>
              <a:rPr lang="en-US" b="1" dirty="0"/>
              <a:t>Did sustainability worked through policy dialogue?</a:t>
            </a:r>
          </a:p>
          <a:p>
            <a:r>
              <a:rPr lang="en-US" b="1" dirty="0"/>
              <a:t>Result: Yes! And this can continue!</a:t>
            </a:r>
          </a:p>
          <a:p>
            <a:pPr>
              <a:buFontTx/>
              <a:buChar char="-"/>
            </a:pPr>
            <a:r>
              <a:rPr lang="en-US" dirty="0"/>
              <a:t>“policy dialogue” can work at granular level and “trickle-up” </a:t>
            </a:r>
          </a:p>
          <a:p>
            <a:pPr>
              <a:buFontTx/>
              <a:buChar char="-"/>
            </a:pPr>
            <a:r>
              <a:rPr lang="en-US" dirty="0"/>
              <a:t>local change mattered to </a:t>
            </a:r>
            <a:r>
              <a:rPr lang="en-US" dirty="0" err="1"/>
              <a:t>upazila</a:t>
            </a:r>
            <a:r>
              <a:rPr lang="en-US" dirty="0"/>
              <a:t>, </a:t>
            </a:r>
            <a:r>
              <a:rPr lang="en-US" dirty="0" err="1"/>
              <a:t>upazila</a:t>
            </a:r>
            <a:r>
              <a:rPr lang="en-US" dirty="0"/>
              <a:t> change mattered to regional and national level</a:t>
            </a:r>
          </a:p>
          <a:p>
            <a:pPr>
              <a:buFontTx/>
              <a:buChar char="-"/>
            </a:pPr>
            <a:r>
              <a:rPr lang="en-US" dirty="0"/>
              <a:t>amplify voice not just to “name and shame,” but actually develop joint action plans </a:t>
            </a:r>
          </a:p>
          <a:p>
            <a:pPr>
              <a:buFontTx/>
              <a:buChar char="-"/>
            </a:pPr>
            <a:r>
              <a:rPr lang="en-US" dirty="0"/>
              <a:t>all manner of new budget allocations, policy reforms, legislation, attention to personnel, accountability mechanisms directly/indirectly inspired by CVA</a:t>
            </a:r>
          </a:p>
          <a:p>
            <a:pPr>
              <a:buFontTx/>
              <a:buChar char="-"/>
            </a:pPr>
            <a:r>
              <a:rPr lang="en-US" dirty="0"/>
              <a:t>instances of knowledge-sharing and linkages</a:t>
            </a:r>
          </a:p>
          <a:p>
            <a:pPr>
              <a:buFontTx/>
              <a:buChar char="-"/>
            </a:pPr>
            <a:r>
              <a:rPr lang="en-US" dirty="0"/>
              <a:t>much of this “ad hoc” and without a theory of change framework, but a “win is a win”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C33FC-2268-4688-8171-E7EB661059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2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C33FC-2268-4688-8171-E7EB661059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8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06AEA3D-A4CF-4B88-A029-3420F43AFF03}"/>
              </a:ext>
            </a:extLst>
          </p:cNvPr>
          <p:cNvSpPr/>
          <p:nvPr userDrawn="1"/>
        </p:nvSpPr>
        <p:spPr>
          <a:xfrm>
            <a:off x="540328" y="1312143"/>
            <a:ext cx="11111345" cy="50240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F4B62-0599-4001-8684-18047EAB8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585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62183-2F70-482C-A232-C1B8F03AC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552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895E58-867B-40AA-B576-5DBC7E3B310B}"/>
              </a:ext>
            </a:extLst>
          </p:cNvPr>
          <p:cNvSpPr/>
          <p:nvPr userDrawn="1"/>
        </p:nvSpPr>
        <p:spPr>
          <a:xfrm>
            <a:off x="0" y="0"/>
            <a:ext cx="12192000" cy="9167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E130DD87-1E67-40E6-8E60-B33ADD5F10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76" y="166831"/>
            <a:ext cx="3141281" cy="63153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F15D760-A14D-4614-B1EA-C5A7AD54B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15638" r="8572" b="13807"/>
          <a:stretch/>
        </p:blipFill>
        <p:spPr>
          <a:xfrm>
            <a:off x="2434818" y="92074"/>
            <a:ext cx="2715491" cy="9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3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9BE29-3F94-4C27-A545-6E78EFC4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233343"/>
            <a:ext cx="10439400" cy="77094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5ACD-2CD6-4D28-BC77-C4BA3320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8254"/>
            <a:ext cx="10439400" cy="4099791"/>
          </a:xfrm>
        </p:spPr>
        <p:txBody>
          <a:bodyPr/>
          <a:lstStyle>
            <a:lvl1pPr marL="0" indent="0">
              <a:buNone/>
              <a:defRPr/>
            </a:lvl1pPr>
            <a:lvl2pPr marL="461963" indent="-231775">
              <a:buClr>
                <a:schemeClr val="tx1"/>
              </a:buClr>
              <a:buFont typeface="Gill Sans Nova" panose="020B0602020104020203" pitchFamily="34" charset="0"/>
              <a:buChar char="»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223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ack_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1226" y="867834"/>
            <a:ext cx="9451975" cy="865716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5333" b="1" i="0">
                <a:solidFill>
                  <a:srgbClr val="FF6600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/>
              <a:t>Heading here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97997" y="2575560"/>
            <a:ext cx="9465203" cy="2574873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None/>
              <a:defRPr sz="2667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2667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219170" indent="0">
              <a:buFontTx/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828754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2438339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31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C95C53-E36C-4C97-80E8-8A5240A6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70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6D57-DFEB-474E-AC49-E3A049733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2123"/>
            <a:ext cx="10515600" cy="2079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EA1B10CE-3B47-4F72-860A-7F94F59E89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55" y="271680"/>
            <a:ext cx="2566289" cy="5159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74615F-EBAF-4D7D-A672-0BEF5717F337}"/>
              </a:ext>
            </a:extLst>
          </p:cNvPr>
          <p:cNvCxnSpPr/>
          <p:nvPr userDrawn="1"/>
        </p:nvCxnSpPr>
        <p:spPr>
          <a:xfrm>
            <a:off x="544946" y="6502400"/>
            <a:ext cx="1110210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513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2" b="25467"/>
          <a:stretch/>
        </p:blipFill>
        <p:spPr>
          <a:xfrm>
            <a:off x="2773234" y="2253255"/>
            <a:ext cx="7202466" cy="31722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0834" y="914400"/>
            <a:ext cx="11237044" cy="5415077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6B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CEA52-C286-45EE-8182-A5DFBCE8D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20" y="528523"/>
            <a:ext cx="11083758" cy="2128460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sz="2800" b="1" dirty="0">
                <a:solidFill>
                  <a:schemeClr val="bg1"/>
                </a:solidFill>
                <a:latin typeface="+mj-lt"/>
              </a:rPr>
              <a:t>Mid-Level Theory in Social Accountability: </a:t>
            </a:r>
            <a:br>
              <a:rPr lang="en-US" sz="2800" b="1" dirty="0">
                <a:solidFill>
                  <a:schemeClr val="bg1"/>
                </a:solidFill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Citizen Voice and Action in the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Nobo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Jatra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Program in Bangladesh</a:t>
            </a:r>
            <a:br>
              <a:rPr lang="en-US" sz="3200" dirty="0"/>
            </a:b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34E0F5-6602-4CBC-882F-CBF8D6EB8224}"/>
              </a:ext>
            </a:extLst>
          </p:cNvPr>
          <p:cNvSpPr txBox="1">
            <a:spLocks/>
          </p:cNvSpPr>
          <p:nvPr/>
        </p:nvSpPr>
        <p:spPr>
          <a:xfrm>
            <a:off x="832588" y="3782861"/>
            <a:ext cx="11083758" cy="28120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en-US" sz="2700" b="1" dirty="0">
                <a:solidFill>
                  <a:schemeClr val="bg1"/>
                </a:solidFill>
              </a:rPr>
              <a:t>James D. Long </a:t>
            </a:r>
          </a:p>
          <a:p>
            <a:r>
              <a:rPr lang="en-US" sz="2700" dirty="0">
                <a:solidFill>
                  <a:schemeClr val="bg1"/>
                </a:solidFill>
              </a:rPr>
              <a:t>Associate Professor of Political Science</a:t>
            </a:r>
          </a:p>
          <a:p>
            <a:r>
              <a:rPr lang="en-US" sz="2700" dirty="0">
                <a:solidFill>
                  <a:schemeClr val="bg1"/>
                </a:solidFill>
                <a:latin typeface="+mj-lt"/>
              </a:rPr>
              <a:t>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86717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195" y="911279"/>
            <a:ext cx="3900828" cy="520110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34285" y="4876945"/>
            <a:ext cx="692582" cy="692582"/>
            <a:chOff x="958226" y="4966464"/>
            <a:chExt cx="879452" cy="879452"/>
          </a:xfrm>
        </p:grpSpPr>
        <p:sp>
          <p:nvSpPr>
            <p:cNvPr id="8" name="Oval 7"/>
            <p:cNvSpPr/>
            <p:nvPr/>
          </p:nvSpPr>
          <p:spPr>
            <a:xfrm>
              <a:off x="958226" y="4966464"/>
              <a:ext cx="879452" cy="879452"/>
            </a:xfrm>
            <a:prstGeom prst="ellipse">
              <a:avLst/>
            </a:prstGeom>
            <a:solidFill>
              <a:schemeClr val="bg2">
                <a:lumMod val="85000"/>
                <a:alpha val="57000"/>
              </a:schemeClr>
            </a:solidFill>
            <a:ln w="28575">
              <a:solidFill>
                <a:srgbClr val="FF6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3872" y="5206136"/>
              <a:ext cx="820722" cy="429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2015</a:t>
              </a:r>
            </a:p>
          </p:txBody>
        </p:sp>
      </p:grpSp>
      <p:cxnSp>
        <p:nvCxnSpPr>
          <p:cNvPr id="30" name="Straight Connector 29"/>
          <p:cNvCxnSpPr>
            <a:stCxn id="16" idx="3"/>
          </p:cNvCxnSpPr>
          <p:nvPr/>
        </p:nvCxnSpPr>
        <p:spPr>
          <a:xfrm flipV="1">
            <a:off x="1424438" y="5223236"/>
            <a:ext cx="2389321" cy="11731"/>
          </a:xfrm>
          <a:prstGeom prst="line">
            <a:avLst/>
          </a:prstGeom>
          <a:ln w="22225" cmpd="thickThin">
            <a:solidFill>
              <a:schemeClr val="bg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57293" y="5223236"/>
            <a:ext cx="754980" cy="0"/>
          </a:xfrm>
          <a:prstGeom prst="line">
            <a:avLst/>
          </a:prstGeom>
          <a:ln w="22225" cmpd="thickThin">
            <a:solidFill>
              <a:schemeClr val="bg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39184" y="5241350"/>
            <a:ext cx="166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26769" y="5473430"/>
            <a:ext cx="2244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sustainability,</a:t>
            </a:r>
          </a:p>
          <a:p>
            <a:pPr algn="ctr"/>
            <a:r>
              <a:rPr lang="en-US" dirty="0"/>
              <a:t>systems strengthening</a:t>
            </a:r>
          </a:p>
          <a:p>
            <a:pPr algn="ctr"/>
            <a:r>
              <a:rPr lang="en-US" dirty="0"/>
              <a:t>and transition </a:t>
            </a:r>
          </a:p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872891" y="4894294"/>
            <a:ext cx="692582" cy="692582"/>
            <a:chOff x="958226" y="4966464"/>
            <a:chExt cx="879452" cy="879452"/>
          </a:xfrm>
        </p:grpSpPr>
        <p:sp>
          <p:nvSpPr>
            <p:cNvPr id="40" name="Oval 39"/>
            <p:cNvSpPr/>
            <p:nvPr/>
          </p:nvSpPr>
          <p:spPr>
            <a:xfrm>
              <a:off x="958226" y="4966464"/>
              <a:ext cx="879452" cy="879452"/>
            </a:xfrm>
            <a:prstGeom prst="ellipse">
              <a:avLst/>
            </a:prstGeom>
            <a:solidFill>
              <a:schemeClr val="bg2">
                <a:lumMod val="85000"/>
                <a:alpha val="57000"/>
              </a:schemeClr>
            </a:solidFill>
            <a:ln w="28575">
              <a:solidFill>
                <a:srgbClr val="FF6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13872" y="5206136"/>
              <a:ext cx="820722" cy="429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2020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27115" y="4895059"/>
            <a:ext cx="692582" cy="692582"/>
            <a:chOff x="958226" y="4966464"/>
            <a:chExt cx="879452" cy="879452"/>
          </a:xfrm>
        </p:grpSpPr>
        <p:sp>
          <p:nvSpPr>
            <p:cNvPr id="43" name="Oval 42"/>
            <p:cNvSpPr/>
            <p:nvPr/>
          </p:nvSpPr>
          <p:spPr>
            <a:xfrm>
              <a:off x="958226" y="4966464"/>
              <a:ext cx="879452" cy="879452"/>
            </a:xfrm>
            <a:prstGeom prst="ellipse">
              <a:avLst/>
            </a:prstGeom>
            <a:solidFill>
              <a:schemeClr val="bg2">
                <a:lumMod val="85000"/>
                <a:alpha val="57000"/>
              </a:schemeClr>
            </a:solidFill>
            <a:ln w="28575">
              <a:solidFill>
                <a:srgbClr val="FF6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13872" y="5206136"/>
              <a:ext cx="820722" cy="429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2021</a:t>
              </a:r>
            </a:p>
          </p:txBody>
        </p:sp>
      </p:grpSp>
      <p:sp>
        <p:nvSpPr>
          <p:cNvPr id="49" name="Oval 48"/>
          <p:cNvSpPr/>
          <p:nvPr/>
        </p:nvSpPr>
        <p:spPr>
          <a:xfrm>
            <a:off x="6762932" y="4928433"/>
            <a:ext cx="692582" cy="692582"/>
          </a:xfrm>
          <a:prstGeom prst="ellipse">
            <a:avLst/>
          </a:prstGeom>
          <a:solidFill>
            <a:schemeClr val="bg2">
              <a:lumMod val="85000"/>
              <a:alpha val="57000"/>
            </a:schemeClr>
          </a:solidFill>
          <a:ln w="28575">
            <a:solidFill>
              <a:srgbClr val="FF6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793691" y="5117178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2022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18005" y="3384461"/>
            <a:ext cx="7382155" cy="1493073"/>
            <a:chOff x="3191899" y="2557154"/>
            <a:chExt cx="5528973" cy="121456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6999"/>
            <a:stretch/>
          </p:blipFill>
          <p:spPr>
            <a:xfrm>
              <a:off x="5265981" y="2620502"/>
              <a:ext cx="3454891" cy="115121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733" b="53137"/>
            <a:stretch/>
          </p:blipFill>
          <p:spPr>
            <a:xfrm>
              <a:off x="3191899" y="2557154"/>
              <a:ext cx="2220361" cy="1017896"/>
            </a:xfrm>
            <a:prstGeom prst="rect">
              <a:avLst/>
            </a:prstGeom>
          </p:spPr>
        </p:pic>
      </p:grpSp>
      <p:sp>
        <p:nvSpPr>
          <p:cNvPr id="28" name="Text Placeholder 2"/>
          <p:cNvSpPr txBox="1">
            <a:spLocks/>
          </p:cNvSpPr>
          <p:nvPr/>
        </p:nvSpPr>
        <p:spPr>
          <a:xfrm>
            <a:off x="746235" y="898848"/>
            <a:ext cx="4427682" cy="56827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800" b="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600" b="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600" b="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ea typeface="+mj-ea"/>
                <a:cs typeface="+mj-cs"/>
              </a:rPr>
              <a:t>Overview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1331" y="1751288"/>
            <a:ext cx="6575701" cy="1015663"/>
          </a:xfrm>
          <a:prstGeom prst="rect">
            <a:avLst/>
          </a:prstGeom>
          <a:noFill/>
          <a:ln w="19050">
            <a:solidFill>
              <a:srgbClr val="F37021"/>
            </a:solidFill>
          </a:ln>
        </p:spPr>
        <p:txBody>
          <a:bodyPr wrap="square" rtlCol="0">
            <a:spAutoFit/>
          </a:bodyPr>
          <a:lstStyle/>
          <a:p>
            <a:pPr algn="ctr" defTabSz="800054">
              <a:defRPr/>
            </a:pPr>
            <a:r>
              <a:rPr lang="en-US" sz="2000" kern="0" dirty="0">
                <a:solidFill>
                  <a:prstClr val="black"/>
                </a:solidFill>
                <a:ea typeface="Calibri" panose="020F0502020204030204" pitchFamily="34" charset="0"/>
                <a:cs typeface="Gill Sans MT" panose="020B0502020104020203" pitchFamily="34" charset="0"/>
              </a:rPr>
              <a:t>‘</a:t>
            </a:r>
            <a:r>
              <a:rPr lang="en-US" sz="2000" kern="0" dirty="0" err="1">
                <a:solidFill>
                  <a:prstClr val="black"/>
                </a:solidFill>
                <a:ea typeface="Calibri" panose="020F0502020204030204" pitchFamily="34" charset="0"/>
                <a:cs typeface="Gill Sans MT" panose="020B0502020104020203" pitchFamily="34" charset="0"/>
              </a:rPr>
              <a:t>Nobo</a:t>
            </a:r>
            <a:r>
              <a:rPr lang="en-US" sz="2000" kern="0" dirty="0">
                <a:solidFill>
                  <a:prstClr val="black"/>
                </a:solidFill>
                <a:ea typeface="Calibri" panose="020F0502020204030204" pitchFamily="34" charset="0"/>
                <a:cs typeface="Gill Sans MT" panose="020B0502020104020203" pitchFamily="34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ea typeface="Calibri" panose="020F0502020204030204" pitchFamily="34" charset="0"/>
                <a:cs typeface="Gill Sans MT" panose="020B0502020104020203" pitchFamily="34" charset="0"/>
              </a:rPr>
              <a:t>Jatra</a:t>
            </a:r>
            <a:r>
              <a:rPr lang="en-US" sz="2000" kern="0" dirty="0">
                <a:solidFill>
                  <a:prstClr val="black"/>
                </a:solidFill>
                <a:ea typeface="Calibri" panose="020F0502020204030204" pitchFamily="34" charset="0"/>
                <a:cs typeface="Gill Sans MT" panose="020B0502020104020203" pitchFamily="34" charset="0"/>
              </a:rPr>
              <a:t>-New Beginning’ </a:t>
            </a:r>
          </a:p>
          <a:p>
            <a:pPr algn="ctr" defTabSz="800054">
              <a:defRPr/>
            </a:pPr>
            <a:r>
              <a:rPr lang="en-US" sz="2000" kern="0" dirty="0">
                <a:solidFill>
                  <a:srgbClr val="F37021"/>
                </a:solidFill>
                <a:ea typeface="Calibri" panose="020F0502020204030204" pitchFamily="34" charset="0"/>
                <a:cs typeface="Gill Sans MT" panose="020B0502020104020203" pitchFamily="34" charset="0"/>
              </a:rPr>
              <a:t>USAID’s</a:t>
            </a:r>
            <a:r>
              <a:rPr lang="en-US" sz="2000" kern="0" dirty="0">
                <a:solidFill>
                  <a:prstClr val="black"/>
                </a:solidFill>
                <a:ea typeface="Calibri" panose="020F0502020204030204" pitchFamily="34" charset="0"/>
                <a:cs typeface="Gill Sans MT" panose="020B0502020104020203" pitchFamily="34" charset="0"/>
              </a:rPr>
              <a:t> Resilience Food Security Activity implemented by </a:t>
            </a:r>
            <a:r>
              <a:rPr lang="en-US" sz="2000" kern="0" dirty="0">
                <a:solidFill>
                  <a:srgbClr val="F37021"/>
                </a:solidFill>
                <a:ea typeface="Calibri" panose="020F0502020204030204" pitchFamily="34" charset="0"/>
                <a:cs typeface="Gill Sans MT" panose="020B0502020104020203" pitchFamily="34" charset="0"/>
              </a:rPr>
              <a:t>World Vision.</a:t>
            </a:r>
            <a:endParaRPr lang="en-US" sz="2000" dirty="0">
              <a:solidFill>
                <a:srgbClr val="F37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8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698C-3D91-384B-817F-74DAEEBB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76" y="964965"/>
            <a:ext cx="10439400" cy="770947"/>
          </a:xfrm>
        </p:spPr>
        <p:txBody>
          <a:bodyPr>
            <a:normAutofit/>
          </a:bodyPr>
          <a:lstStyle/>
          <a:p>
            <a:r>
              <a:rPr lang="en-US" sz="3600" dirty="0"/>
              <a:t>Social Accountability Approach in Nobo Jatra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7" y="1610851"/>
            <a:ext cx="6688630" cy="4777592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265773" y="1735912"/>
            <a:ext cx="4324865" cy="9949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19289" y="1803662"/>
            <a:ext cx="33877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cs typeface="Times New Roman" pitchFamily="18" charset="0"/>
              </a:rPr>
              <a:t>Sectors Prioritized for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  <a:cs typeface="Times New Roman" pitchFamily="18" charset="0"/>
              </a:rPr>
              <a:t> Improving Accountability</a:t>
            </a:r>
          </a:p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5773" y="4100172"/>
            <a:ext cx="4324865" cy="994931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65773" y="5282302"/>
            <a:ext cx="4324865" cy="994931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5773" y="2918042"/>
            <a:ext cx="4324865" cy="994931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99181" y="3048130"/>
            <a:ext cx="3401893" cy="823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1920"/>
              </a:lnSpc>
            </a:pPr>
            <a:r>
              <a:rPr lang="en-US" sz="2000" dirty="0">
                <a:solidFill>
                  <a:schemeClr val="bg2"/>
                </a:solidFill>
                <a:cs typeface="Times New Roman" pitchFamily="18" charset="0"/>
              </a:rPr>
              <a:t>1. Health-Community Clinic </a:t>
            </a:r>
          </a:p>
          <a:p>
            <a:pPr lvl="0">
              <a:lnSpc>
                <a:spcPts val="1920"/>
              </a:lnSpc>
            </a:pPr>
            <a:r>
              <a:rPr lang="en-US" sz="2000" dirty="0">
                <a:solidFill>
                  <a:schemeClr val="bg2"/>
                </a:solidFill>
                <a:cs typeface="Times New Roman" pitchFamily="18" charset="0"/>
              </a:rPr>
              <a:t>    (#119) and Union Health &amp; </a:t>
            </a:r>
          </a:p>
          <a:p>
            <a:pPr lvl="0">
              <a:lnSpc>
                <a:spcPts val="1920"/>
              </a:lnSpc>
            </a:pPr>
            <a:r>
              <a:rPr lang="en-US" sz="2000" dirty="0">
                <a:solidFill>
                  <a:schemeClr val="bg2"/>
                </a:solidFill>
                <a:cs typeface="Times New Roman" pitchFamily="18" charset="0"/>
              </a:rPr>
              <a:t>    Family Welfare Center (33)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9181" y="4304615"/>
            <a:ext cx="3004284" cy="589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1920"/>
              </a:lnSpc>
            </a:pPr>
            <a:r>
              <a:rPr lang="en-US" sz="2000" dirty="0">
                <a:solidFill>
                  <a:schemeClr val="bg2"/>
                </a:solidFill>
                <a:cs typeface="Times New Roman" pitchFamily="18" charset="0"/>
              </a:rPr>
              <a:t>2. WASH-Union WATSAN</a:t>
            </a:r>
          </a:p>
          <a:p>
            <a:pPr lvl="0">
              <a:lnSpc>
                <a:spcPts val="1920"/>
              </a:lnSpc>
            </a:pPr>
            <a:r>
              <a:rPr lang="en-US" sz="2000" dirty="0">
                <a:solidFill>
                  <a:schemeClr val="bg2"/>
                </a:solidFill>
                <a:cs typeface="Times New Roman" pitchFamily="18" charset="0"/>
              </a:rPr>
              <a:t>    Committee (#40)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99181" y="5499680"/>
            <a:ext cx="3613490" cy="589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1920"/>
              </a:lnSpc>
            </a:pPr>
            <a:r>
              <a:rPr lang="en-US" sz="2000" dirty="0">
                <a:solidFill>
                  <a:schemeClr val="bg2"/>
                </a:solidFill>
                <a:cs typeface="Times New Roman" pitchFamily="18" charset="0"/>
              </a:rPr>
              <a:t>3. Agriculture-Union Agricultural</a:t>
            </a:r>
          </a:p>
          <a:p>
            <a:pPr lvl="0">
              <a:lnSpc>
                <a:spcPts val="1920"/>
              </a:lnSpc>
            </a:pPr>
            <a:r>
              <a:rPr lang="en-US" sz="2000" dirty="0">
                <a:solidFill>
                  <a:schemeClr val="bg2"/>
                </a:solidFill>
                <a:cs typeface="Times New Roman" pitchFamily="18" charset="0"/>
              </a:rPr>
              <a:t>    Service Center/Unit (#40)</a:t>
            </a:r>
          </a:p>
        </p:txBody>
      </p:sp>
    </p:spTree>
    <p:extLst>
      <p:ext uri="{BB962C8B-B14F-4D97-AF65-F5344CB8AC3E}">
        <p14:creationId xmlns:p14="http://schemas.microsoft.com/office/powerpoint/2010/main" val="374342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698C-3D91-384B-817F-74DAEEBB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82" y="939453"/>
            <a:ext cx="5279608" cy="1064838"/>
          </a:xfrm>
        </p:spPr>
        <p:txBody>
          <a:bodyPr>
            <a:normAutofit fontScale="90000"/>
          </a:bodyPr>
          <a:lstStyle/>
          <a:p>
            <a:r>
              <a:rPr lang="en-US" dirty="0"/>
              <a:t>Mid-level theory for sustainability?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B97FF-BC81-964F-9449-781251BDF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82" y="2162879"/>
            <a:ext cx="5502608" cy="4911152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000" dirty="0"/>
              <a:t>Initial skepticism of CVA impact at all levels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000" dirty="0"/>
              <a:t>But in particular: need for evaluation for sustainability/ systems strengthening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23F2C0-DB0F-4338-817F-FF486158ADFB}"/>
              </a:ext>
            </a:extLst>
          </p:cNvPr>
          <p:cNvCxnSpPr>
            <a:cxnSpLocks/>
          </p:cNvCxnSpPr>
          <p:nvPr/>
        </p:nvCxnSpPr>
        <p:spPr>
          <a:xfrm>
            <a:off x="5426791" y="1608778"/>
            <a:ext cx="0" cy="4495303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person, person, outdoor, male&#10;&#10;Description automatically generated">
            <a:extLst>
              <a:ext uri="{FF2B5EF4-FFF2-40B4-BE49-F238E27FC236}">
                <a16:creationId xmlns:a16="http://schemas.microsoft.com/office/drawing/2014/main" id="{145FD257-DEBA-4C7E-BC50-B200AEA574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90" y="1683118"/>
            <a:ext cx="6117712" cy="40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1480C-40A3-44DC-8AC5-1ED7370F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38" y="901875"/>
            <a:ext cx="4738441" cy="1039270"/>
          </a:xfrm>
        </p:spPr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F4F2EC8-0C64-4EC6-9941-8E291E30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61" y="1829632"/>
            <a:ext cx="5317636" cy="47590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Evidence of CVA’s impact on policy dialogue:</a:t>
            </a:r>
          </a:p>
          <a:p>
            <a:pPr lvl="1"/>
            <a:r>
              <a:rPr lang="en-US" dirty="0"/>
              <a:t>Critical at local, regional, and national levels</a:t>
            </a:r>
          </a:p>
          <a:p>
            <a:pPr lvl="1"/>
            <a:r>
              <a:rPr lang="en-US" dirty="0"/>
              <a:t>Works at granular level and trickles up; also trickles down</a:t>
            </a:r>
          </a:p>
          <a:p>
            <a:pPr lvl="1"/>
            <a:r>
              <a:rPr lang="en-US" dirty="0"/>
              <a:t>Amplifies citizen feedback through collective voice – harder to dismiss than individual complaints</a:t>
            </a:r>
          </a:p>
          <a:p>
            <a:pPr lvl="1"/>
            <a:r>
              <a:rPr lang="en-US" dirty="0"/>
              <a:t>Highlights objective gaps in government standards</a:t>
            </a:r>
          </a:p>
          <a:p>
            <a:pPr lvl="1"/>
            <a:r>
              <a:rPr lang="en-US" dirty="0"/>
              <a:t>Inspired government responsiveness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CD0ED0-175C-46C4-8E73-7EE0B739A1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3616" y="1829632"/>
            <a:ext cx="5579994" cy="371252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72A3A6-F68A-4229-BB45-754CC6EB902B}"/>
              </a:ext>
            </a:extLst>
          </p:cNvPr>
          <p:cNvCxnSpPr>
            <a:cxnSpLocks/>
          </p:cNvCxnSpPr>
          <p:nvPr/>
        </p:nvCxnSpPr>
        <p:spPr>
          <a:xfrm>
            <a:off x="5442897" y="1245299"/>
            <a:ext cx="0" cy="500798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48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1480C-40A3-44DC-8AC5-1ED7370F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26" y="952148"/>
            <a:ext cx="4676148" cy="770947"/>
          </a:xfrm>
        </p:spPr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F4F2EC8-0C64-4EC6-9941-8E291E30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26" y="1723095"/>
            <a:ext cx="4983362" cy="474033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Political economy mapping through iteration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Evaluation of sustainability/systems strengthening requires mid-level theory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Wider methods toolbox but with same aim: evidence-to-action to build back better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CD0ED0-175C-46C4-8E73-7EE0B739A1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3616" y="1829632"/>
            <a:ext cx="5579994" cy="371252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72A3A6-F68A-4229-BB45-754CC6EB902B}"/>
              </a:ext>
            </a:extLst>
          </p:cNvPr>
          <p:cNvCxnSpPr>
            <a:cxnSpLocks/>
          </p:cNvCxnSpPr>
          <p:nvPr/>
        </p:nvCxnSpPr>
        <p:spPr>
          <a:xfrm>
            <a:off x="5442897" y="1245299"/>
            <a:ext cx="0" cy="500798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18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C1480C-40A3-44DC-8AC5-1ED7370F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71" y="1055507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i="1" dirty="0">
                <a:latin typeface="Gill Sans Nova Light" panose="020B0302020104020203" pitchFamily="34" charset="0"/>
              </a:rPr>
              <a:t>Thank You!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F4F2EC8-0C64-4EC6-9941-8E291E30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62" y="492370"/>
            <a:ext cx="5533568" cy="61206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James D. Long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jdlong@uw.edu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@</a:t>
            </a:r>
            <a:r>
              <a:rPr lang="en-US" dirty="0" err="1">
                <a:solidFill>
                  <a:srgbClr val="000000"/>
                </a:solidFill>
              </a:rPr>
              <a:t>prof_jameslong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4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A2BB5B-CA42-4466-9A98-59128AAB09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9" r="733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27050A9-2ABC-4E9B-B123-285297A6A01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74" y="244965"/>
            <a:ext cx="3141281" cy="631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CEB90F-A284-4553-BA2F-A66108BE7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0" y="4309873"/>
            <a:ext cx="4750921" cy="250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03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rld Vision 2020">
      <a:dk1>
        <a:srgbClr val="000000"/>
      </a:dk1>
      <a:lt1>
        <a:srgbClr val="FF6B00"/>
      </a:lt1>
      <a:dk2>
        <a:srgbClr val="FFFFFF"/>
      </a:dk2>
      <a:lt2>
        <a:srgbClr val="CAC4BB"/>
      </a:lt2>
      <a:accent1>
        <a:srgbClr val="842E14"/>
      </a:accent1>
      <a:accent2>
        <a:srgbClr val="FDD25F"/>
      </a:accent2>
      <a:accent3>
        <a:srgbClr val="46BB95"/>
      </a:accent3>
      <a:accent4>
        <a:srgbClr val="9054A1"/>
      </a:accent4>
      <a:accent5>
        <a:srgbClr val="006661"/>
      </a:accent5>
      <a:accent6>
        <a:srgbClr val="00ACCA"/>
      </a:accent6>
      <a:hlink>
        <a:srgbClr val="0563C1"/>
      </a:hlink>
      <a:folHlink>
        <a:srgbClr val="954F72"/>
      </a:folHlink>
    </a:clrScheme>
    <a:fontScheme name="World Vision 2020">
      <a:majorFont>
        <a:latin typeface="Gill Sans Nova Bold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4079</TotalTime>
  <Words>498</Words>
  <Application>Microsoft Office PowerPoint</Application>
  <PresentationFormat>Panorámica</PresentationFormat>
  <Paragraphs>68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Arial</vt:lpstr>
      <vt:lpstr>Calibri</vt:lpstr>
      <vt:lpstr>Courier New</vt:lpstr>
      <vt:lpstr>Franklin Gothic Book</vt:lpstr>
      <vt:lpstr>Gill Sans</vt:lpstr>
      <vt:lpstr>Gill Sans Nova</vt:lpstr>
      <vt:lpstr>Gill Sans Nova Bold</vt:lpstr>
      <vt:lpstr>Gill Sans Nova Light</vt:lpstr>
      <vt:lpstr>Wingdings</vt:lpstr>
      <vt:lpstr>Office Theme</vt:lpstr>
      <vt:lpstr> Mid-Level Theory in Social Accountability:  Citizen Voice and Action in the Nobo Jatra Program in Bangladesh </vt:lpstr>
      <vt:lpstr>Presentación de PowerPoint</vt:lpstr>
      <vt:lpstr>Social Accountability Approach in Nobo Jatra</vt:lpstr>
      <vt:lpstr>Mid-level theory for sustainability?</vt:lpstr>
      <vt:lpstr>Sustainability</vt:lpstr>
      <vt:lpstr>Conclusions: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 Voice &amp; Action Nobo Jatra Program  Bangladesh</dc:title>
  <dc:creator>Gregory Gee - US</dc:creator>
  <cp:lastModifiedBy>Marine Perron</cp:lastModifiedBy>
  <cp:revision>133</cp:revision>
  <dcterms:created xsi:type="dcterms:W3CDTF">2020-11-23T22:15:48Z</dcterms:created>
  <dcterms:modified xsi:type="dcterms:W3CDTF">2021-06-01T20:52:41Z</dcterms:modified>
</cp:coreProperties>
</file>