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4.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 id="2147483924" r:id="rId2"/>
    <p:sldMasterId id="2147483942" r:id="rId3"/>
    <p:sldMasterId id="2147483960" r:id="rId4"/>
    <p:sldMasterId id="2147483978" r:id="rId5"/>
  </p:sldMasterIdLst>
  <p:sldIdLst>
    <p:sldId id="258" r:id="rId6"/>
    <p:sldId id="257" r:id="rId7"/>
    <p:sldId id="259" r:id="rId8"/>
    <p:sldId id="260" r:id="rId9"/>
    <p:sldId id="261"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9255346" y="2750337"/>
            <a:ext cx="1171888" cy="1356442"/>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966248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309"/>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373831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61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539150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16760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565035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964218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495896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37579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a:xfrm>
            <a:off x="680321" y="5936188"/>
            <a:ext cx="6126805" cy="365125"/>
          </a:xfrm>
        </p:spPr>
        <p:txBody>
          <a:bodyPr/>
          <a:lstStyle/>
          <a:p>
            <a:endParaRPr lang="es-CO"/>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3889906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9255346" y="2750337"/>
            <a:ext cx="1171888" cy="1356442"/>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2543546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61082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412514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10729455" y="286989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709355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3959504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01FE5A-EB7F-4373-A9EB-8AF859D79E53}" type="datetimeFigureOut">
              <a:rPr lang="es-CO" smtClean="0"/>
              <a:t>23/02/2020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10497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2195556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401FE5A-EB7F-4373-A9EB-8AF859D79E53}" type="datetimeFigureOut">
              <a:rPr lang="es-CO" smtClean="0"/>
              <a:t>23/02/2020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810795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201422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5124730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309"/>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8053491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61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1919538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88910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10729455" y="286989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8727330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09303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6704575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41248305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387826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a:xfrm>
            <a:off x="680321" y="5936188"/>
            <a:ext cx="6126805" cy="365125"/>
          </a:xfrm>
        </p:spPr>
        <p:txBody>
          <a:bodyPr/>
          <a:lstStyle/>
          <a:p>
            <a:endParaRPr lang="es-CO"/>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34470751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9255346" y="2750337"/>
            <a:ext cx="1171888" cy="1356442"/>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3506312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1438219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10729455" y="286989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5483266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7153717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01FE5A-EB7F-4373-A9EB-8AF859D79E53}" type="datetimeFigureOut">
              <a:rPr lang="es-CO" smtClean="0"/>
              <a:t>23/02/2020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02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421438296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849812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401FE5A-EB7F-4373-A9EB-8AF859D79E53}" type="datetimeFigureOut">
              <a:rPr lang="es-CO" smtClean="0"/>
              <a:t>23/02/2020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7078361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527630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5860996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309"/>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8914876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61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7426307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6857418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5536118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2777510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55362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01FE5A-EB7F-4373-A9EB-8AF859D79E53}" type="datetimeFigureOut">
              <a:rPr lang="es-CO" smtClean="0"/>
              <a:t>23/02/2020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0516146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0972335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a:xfrm>
            <a:off x="680321" y="5936188"/>
            <a:ext cx="6126805" cy="365125"/>
          </a:xfrm>
        </p:spPr>
        <p:txBody>
          <a:bodyPr/>
          <a:lstStyle/>
          <a:p>
            <a:endParaRPr lang="es-CO"/>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30798401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9255346" y="2750337"/>
            <a:ext cx="1171888" cy="1356442"/>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58693838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9397865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10729455" y="286989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2638384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6905132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01FE5A-EB7F-4373-A9EB-8AF859D79E53}" type="datetimeFigureOut">
              <a:rPr lang="es-CO" smtClean="0"/>
              <a:t>23/02/2020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8533025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2238289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401FE5A-EB7F-4373-A9EB-8AF859D79E53}" type="datetimeFigureOut">
              <a:rPr lang="es-CO" smtClean="0"/>
              <a:t>23/02/2020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8928238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84284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1244812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79369717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309"/>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44838379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61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83962054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527361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06495610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32152674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677296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3471966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a:xfrm>
            <a:off x="680321" y="5936188"/>
            <a:ext cx="6126805" cy="365125"/>
          </a:xfrm>
        </p:spPr>
        <p:txBody>
          <a:bodyPr/>
          <a:lstStyle/>
          <a:p>
            <a:endParaRPr lang="es-CO"/>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16480305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9255346" y="2750337"/>
            <a:ext cx="1171888" cy="1356442"/>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633151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401FE5A-EB7F-4373-A9EB-8AF859D79E53}" type="datetimeFigureOut">
              <a:rPr lang="es-CO" smtClean="0"/>
              <a:t>23/02/2020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20658418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54665012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10729455" y="286989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64800907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9242080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401FE5A-EB7F-4373-A9EB-8AF859D79E53}" type="datetimeFigureOut">
              <a:rPr lang="es-CO" smtClean="0"/>
              <a:t>23/02/2020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9520480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95319297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401FE5A-EB7F-4373-A9EB-8AF859D79E53}" type="datetimeFigureOut">
              <a:rPr lang="es-CO" smtClean="0"/>
              <a:t>23/02/2020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77695692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90401050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74108955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309"/>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4409450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1161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261582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83418550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72227421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a:xfrm>
            <a:off x="10729455" y="4709925"/>
            <a:ext cx="1154151" cy="1090789"/>
          </a:xfrm>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404916090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403128326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0401FE5A-EB7F-4373-A9EB-8AF859D79E53}" type="datetimeFigureOut">
              <a:rPr lang="es-CO" smtClean="0"/>
              <a:t>23/02/2020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53492999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137646281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401FE5A-EB7F-4373-A9EB-8AF859D79E53}" type="datetimeFigureOut">
              <a:rPr lang="es-CO" smtClean="0"/>
              <a:t>23/02/2020</a:t>
            </a:fld>
            <a:endParaRPr lang="es-CO"/>
          </a:p>
        </p:txBody>
      </p:sp>
      <p:sp>
        <p:nvSpPr>
          <p:cNvPr id="5" name="Footer Placeholder 4"/>
          <p:cNvSpPr>
            <a:spLocks noGrp="1"/>
          </p:cNvSpPr>
          <p:nvPr>
            <p:ph type="ftr" sz="quarter" idx="11"/>
          </p:nvPr>
        </p:nvSpPr>
        <p:spPr>
          <a:xfrm>
            <a:off x="680321" y="5936188"/>
            <a:ext cx="6126805" cy="365125"/>
          </a:xfrm>
        </p:spPr>
        <p:txBody>
          <a:bodyPr/>
          <a:lstStyle/>
          <a:p>
            <a:endParaRPr lang="es-CO"/>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3564119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401FE5A-EB7F-4373-A9EB-8AF859D79E53}" type="datetimeFigureOut">
              <a:rPr lang="es-CO" smtClean="0"/>
              <a:t>23/02/2020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5B18EF6-DE8F-4000-97C3-70AA72B3357C}" type="slidenum">
              <a:rPr lang="es-CO" smtClean="0"/>
              <a:t>‹Nº›</a:t>
            </a:fld>
            <a:endParaRPr lang="es-CO"/>
          </a:p>
        </p:txBody>
      </p:sp>
    </p:spTree>
    <p:extLst>
      <p:ext uri="{BB962C8B-B14F-4D97-AF65-F5344CB8AC3E}">
        <p14:creationId xmlns:p14="http://schemas.microsoft.com/office/powerpoint/2010/main" val="316834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pn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slideLayout" Target="../slideLayouts/slideLayout81.xml"/><Relationship Id="rId18" Type="http://schemas.openxmlformats.org/officeDocument/2006/relationships/theme" Target="../theme/theme5.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17" Type="http://schemas.openxmlformats.org/officeDocument/2006/relationships/slideLayout" Target="../slideLayouts/slideLayout85.xml"/><Relationship Id="rId2" Type="http://schemas.openxmlformats.org/officeDocument/2006/relationships/slideLayout" Target="../slideLayouts/slideLayout70.xml"/><Relationship Id="rId16" Type="http://schemas.openxmlformats.org/officeDocument/2006/relationships/slideLayout" Target="../slideLayouts/slideLayout84.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5" Type="http://schemas.openxmlformats.org/officeDocument/2006/relationships/slideLayout" Target="../slideLayouts/slideLayout83.xml"/><Relationship Id="rId10" Type="http://schemas.openxmlformats.org/officeDocument/2006/relationships/slideLayout" Target="../slideLayouts/slideLayout78.xml"/><Relationship Id="rId19" Type="http://schemas.openxmlformats.org/officeDocument/2006/relationships/image" Target="../media/image1.png"/><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01FE5A-EB7F-4373-A9EB-8AF859D79E53}" type="datetimeFigureOut">
              <a:rPr lang="es-CO" smtClean="0"/>
              <a:t>23/02/2020</a:t>
            </a:fld>
            <a:endParaRPr lang="es-CO"/>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3562365313"/>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 id="214748388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01FE5A-EB7F-4373-A9EB-8AF859D79E53}" type="datetimeFigureOut">
              <a:rPr lang="es-CO" smtClean="0"/>
              <a:t>23/02/2020</a:t>
            </a:fld>
            <a:endParaRPr lang="es-CO"/>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3680089822"/>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01FE5A-EB7F-4373-A9EB-8AF859D79E53}" type="datetimeFigureOut">
              <a:rPr lang="es-CO" smtClean="0"/>
              <a:t>23/02/2020</a:t>
            </a:fld>
            <a:endParaRPr lang="es-CO"/>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1520342240"/>
      </p:ext>
    </p:extLst>
  </p:cSld>
  <p:clrMap bg1="dk1" tx1="lt1" bg2="dk2" tx2="lt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6" r:id="rId14"/>
    <p:sldLayoutId id="2147483957" r:id="rId15"/>
    <p:sldLayoutId id="2147483958" r:id="rId16"/>
    <p:sldLayoutId id="214748395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01FE5A-EB7F-4373-A9EB-8AF859D79E53}" type="datetimeFigureOut">
              <a:rPr lang="es-CO" smtClean="0"/>
              <a:t>23/02/2020</a:t>
            </a:fld>
            <a:endParaRPr lang="es-CO"/>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890723705"/>
      </p:ext>
    </p:extLst>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 id="21474839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01FE5A-EB7F-4373-A9EB-8AF859D79E53}" type="datetimeFigureOut">
              <a:rPr lang="es-CO" smtClean="0"/>
              <a:t>23/02/2020</a:t>
            </a:fld>
            <a:endParaRPr lang="es-CO"/>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5B18EF6-DE8F-4000-97C3-70AA72B3357C}" type="slidenum">
              <a:rPr lang="es-CO" smtClean="0"/>
              <a:t>‹Nº›</a:t>
            </a:fld>
            <a:endParaRPr lang="es-CO"/>
          </a:p>
        </p:txBody>
      </p:sp>
    </p:spTree>
    <p:extLst>
      <p:ext uri="{BB962C8B-B14F-4D97-AF65-F5344CB8AC3E}">
        <p14:creationId xmlns:p14="http://schemas.microsoft.com/office/powerpoint/2010/main" val="2028304232"/>
      </p:ext>
    </p:extLst>
  </p:cSld>
  <p:clrMap bg1="dk1" tx1="lt1" bg2="dk2" tx2="lt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3991" r:id="rId13"/>
    <p:sldLayoutId id="2147483992" r:id="rId14"/>
    <p:sldLayoutId id="2147483993" r:id="rId15"/>
    <p:sldLayoutId id="2147483994" r:id="rId16"/>
    <p:sldLayoutId id="21474839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5230EE-EC3E-46F1-B89D-41B892DE9092}"/>
              </a:ext>
            </a:extLst>
          </p:cNvPr>
          <p:cNvSpPr>
            <a:spLocks noGrp="1"/>
          </p:cNvSpPr>
          <p:nvPr>
            <p:ph type="title"/>
          </p:nvPr>
        </p:nvSpPr>
        <p:spPr/>
        <p:txBody>
          <a:bodyPr/>
          <a:lstStyle/>
          <a:p>
            <a:r>
              <a:rPr lang="es-ES" dirty="0"/>
              <a:t>Estabilidad</a:t>
            </a:r>
            <a:endParaRPr lang="es-CO" dirty="0"/>
          </a:p>
        </p:txBody>
      </p:sp>
      <p:sp>
        <p:nvSpPr>
          <p:cNvPr id="3" name="Marcador de contenido 2">
            <a:extLst>
              <a:ext uri="{FF2B5EF4-FFF2-40B4-BE49-F238E27FC236}">
                <a16:creationId xmlns:a16="http://schemas.microsoft.com/office/drawing/2014/main" id="{53B59A0F-995C-41F7-B7ED-A2AA851B87DB}"/>
              </a:ext>
            </a:extLst>
          </p:cNvPr>
          <p:cNvSpPr>
            <a:spLocks noGrp="1"/>
          </p:cNvSpPr>
          <p:nvPr>
            <p:ph idx="1"/>
          </p:nvPr>
        </p:nvSpPr>
        <p:spPr>
          <a:xfrm>
            <a:off x="680322" y="2336873"/>
            <a:ext cx="2142778" cy="3599316"/>
          </a:xfrm>
        </p:spPr>
        <p:txBody>
          <a:bodyPr/>
          <a:lstStyle/>
          <a:p>
            <a:pPr marL="0" indent="0">
              <a:buNone/>
            </a:pPr>
            <a:r>
              <a:rPr lang="es-ES" dirty="0"/>
              <a:t>Restricciones:</a:t>
            </a:r>
          </a:p>
          <a:p>
            <a:pPr marL="0" indent="0">
              <a:buNone/>
            </a:pPr>
            <a:endParaRPr lang="es-CO" dirty="0"/>
          </a:p>
        </p:txBody>
      </p:sp>
      <p:sp>
        <p:nvSpPr>
          <p:cNvPr id="4" name="CuadroTexto 3">
            <a:extLst>
              <a:ext uri="{FF2B5EF4-FFF2-40B4-BE49-F238E27FC236}">
                <a16:creationId xmlns:a16="http://schemas.microsoft.com/office/drawing/2014/main" id="{BB2B5AC9-513D-4921-BDCE-13100148F069}"/>
              </a:ext>
            </a:extLst>
          </p:cNvPr>
          <p:cNvSpPr txBox="1"/>
          <p:nvPr/>
        </p:nvSpPr>
        <p:spPr>
          <a:xfrm>
            <a:off x="3639845" y="2246051"/>
            <a:ext cx="7794594" cy="5909310"/>
          </a:xfrm>
          <a:prstGeom prst="rect">
            <a:avLst/>
          </a:prstGeom>
          <a:noFill/>
        </p:spPr>
        <p:txBody>
          <a:bodyPr wrap="square" rtlCol="0">
            <a:spAutoFit/>
          </a:bodyPr>
          <a:lstStyle/>
          <a:p>
            <a:pPr algn="just"/>
            <a:r>
              <a:rPr lang="es-ES" dirty="0"/>
              <a:t>La política de juventud ostento una notable </a:t>
            </a:r>
            <a:r>
              <a:rPr lang="es-ES" i="1" dirty="0"/>
              <a:t>estabilidad</a:t>
            </a:r>
            <a:r>
              <a:rPr lang="es-ES" dirty="0"/>
              <a:t> durante la década de los noventas. La hegemonía partidista liberal fue fundamental a la hora de dar continuidad a la política social iniciada por el expresidente Cesar Gaviria, la cual buscaba incorporar dentro de un nuevo marco jurídico-</a:t>
            </a:r>
            <a:r>
              <a:rPr lang="es-ES" dirty="0" err="1"/>
              <a:t>politico</a:t>
            </a:r>
            <a:r>
              <a:rPr lang="es-ES" dirty="0"/>
              <a:t> a </a:t>
            </a:r>
            <a:r>
              <a:rPr lang="es-CO" dirty="0"/>
              <a:t>poblaciones largamente marginadas políticamente (mujeres, adultos mayores y jóvenes) con el fin de incorporarlas posteriormente en el sector productivo del país.</a:t>
            </a:r>
          </a:p>
          <a:p>
            <a:pPr algn="just"/>
            <a:endParaRPr lang="es-CO" dirty="0"/>
          </a:p>
          <a:p>
            <a:pPr algn="just"/>
            <a:r>
              <a:rPr lang="es-CO" dirty="0"/>
              <a:t>Un ejemplo de la coherencia partidista respecto a la política de juventud yace en los componentes de los dos primeros CONPES sobre Juventud (2626 de 1992 y 2794 de 1995). Allí se denota una clara intención por preservar los mismos componentes de las políticas juveniles durante momentos de cambio </a:t>
            </a:r>
            <a:r>
              <a:rPr lang="es-CO" dirty="0" err="1"/>
              <a:t>insitucional</a:t>
            </a:r>
            <a:r>
              <a:rPr lang="es-CO" dirty="0"/>
              <a:t>. Estos componentes se pueden clasificar dentro de las siguientes categorías: a) Desarrollo y formación integral (educación, empleo) B.) Acceso a bienes y servicios c) Participación institucional</a:t>
            </a:r>
          </a:p>
          <a:p>
            <a:pPr algn="just"/>
            <a:endParaRPr lang="es-CO" dirty="0"/>
          </a:p>
          <a:p>
            <a:pPr algn="just"/>
            <a:endParaRPr lang="es-CO" dirty="0"/>
          </a:p>
          <a:p>
            <a:pPr algn="just"/>
            <a:endParaRPr lang="es-CO" dirty="0"/>
          </a:p>
          <a:p>
            <a:pPr algn="just"/>
            <a:endParaRPr lang="es-CO" dirty="0"/>
          </a:p>
          <a:p>
            <a:pPr algn="just"/>
            <a:endParaRPr lang="es-CO" dirty="0"/>
          </a:p>
        </p:txBody>
      </p:sp>
    </p:spTree>
    <p:extLst>
      <p:ext uri="{BB962C8B-B14F-4D97-AF65-F5344CB8AC3E}">
        <p14:creationId xmlns:p14="http://schemas.microsoft.com/office/powerpoint/2010/main" val="1497070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3C993C-23D1-4E95-8AD4-4F716651D2E7}"/>
              </a:ext>
            </a:extLst>
          </p:cNvPr>
          <p:cNvSpPr>
            <a:spLocks noGrp="1"/>
          </p:cNvSpPr>
          <p:nvPr>
            <p:ph type="title"/>
          </p:nvPr>
        </p:nvSpPr>
        <p:spPr/>
        <p:txBody>
          <a:bodyPr/>
          <a:lstStyle/>
          <a:p>
            <a:r>
              <a:rPr lang="es-ES" dirty="0"/>
              <a:t>Adaptabilidad</a:t>
            </a:r>
            <a:endParaRPr lang="es-CO" dirty="0"/>
          </a:p>
        </p:txBody>
      </p:sp>
      <p:sp>
        <p:nvSpPr>
          <p:cNvPr id="18" name="Marcador de contenido 17">
            <a:extLst>
              <a:ext uri="{FF2B5EF4-FFF2-40B4-BE49-F238E27FC236}">
                <a16:creationId xmlns:a16="http://schemas.microsoft.com/office/drawing/2014/main" id="{2712CFE4-843C-4F5C-8324-556581C71D19}"/>
              </a:ext>
            </a:extLst>
          </p:cNvPr>
          <p:cNvSpPr>
            <a:spLocks noGrp="1"/>
          </p:cNvSpPr>
          <p:nvPr>
            <p:ph idx="1"/>
          </p:nvPr>
        </p:nvSpPr>
        <p:spPr>
          <a:xfrm>
            <a:off x="680322" y="2336873"/>
            <a:ext cx="3536572" cy="3599316"/>
          </a:xfrm>
        </p:spPr>
        <p:txBody>
          <a:bodyPr/>
          <a:lstStyle/>
          <a:p>
            <a:pPr marL="0" indent="0">
              <a:buNone/>
            </a:pPr>
            <a:r>
              <a:rPr lang="es-ES" b="1" dirty="0"/>
              <a:t>Restricciones:</a:t>
            </a:r>
          </a:p>
          <a:p>
            <a:pPr marL="0" indent="0">
              <a:buNone/>
            </a:pPr>
            <a:r>
              <a:rPr lang="es-CO" dirty="0"/>
              <a:t>1. inestabilidad macro organizativa</a:t>
            </a:r>
          </a:p>
          <a:p>
            <a:pPr marL="0" indent="0">
              <a:buNone/>
            </a:pPr>
            <a:r>
              <a:rPr lang="es-CO" dirty="0"/>
              <a:t>2. Inestabilidad gerencial</a:t>
            </a:r>
          </a:p>
        </p:txBody>
      </p:sp>
      <p:sp>
        <p:nvSpPr>
          <p:cNvPr id="20" name="CuadroTexto 19">
            <a:extLst>
              <a:ext uri="{FF2B5EF4-FFF2-40B4-BE49-F238E27FC236}">
                <a16:creationId xmlns:a16="http://schemas.microsoft.com/office/drawing/2014/main" id="{ADFC118F-BFF2-44AB-B982-8BC13E62E12F}"/>
              </a:ext>
            </a:extLst>
          </p:cNvPr>
          <p:cNvSpPr txBox="1"/>
          <p:nvPr/>
        </p:nvSpPr>
        <p:spPr>
          <a:xfrm>
            <a:off x="4216893" y="2006352"/>
            <a:ext cx="7634795" cy="4801314"/>
          </a:xfrm>
          <a:prstGeom prst="rect">
            <a:avLst/>
          </a:prstGeom>
          <a:noFill/>
        </p:spPr>
        <p:txBody>
          <a:bodyPr wrap="square" rtlCol="0">
            <a:spAutoFit/>
          </a:bodyPr>
          <a:lstStyle/>
          <a:p>
            <a:pPr algn="just"/>
            <a:r>
              <a:rPr lang="es-ES" dirty="0">
                <a:cs typeface="Arial" panose="020B0604020202020204" pitchFamily="34" charset="0"/>
              </a:rPr>
              <a:t>La política de juventud adolece de responsabilidad política e inestabilidad administrativa. Tanto los principales orientadores de la política, como la arquitectura institucional que desarrollaban, se hallaba en un constante ciclo  de crisis y replanteamiento. </a:t>
            </a:r>
          </a:p>
          <a:p>
            <a:pPr algn="just"/>
            <a:endParaRPr lang="es-ES" dirty="0">
              <a:cs typeface="Arial" panose="020B0604020202020204" pitchFamily="34" charset="0"/>
            </a:endParaRPr>
          </a:p>
          <a:p>
            <a:pPr algn="just"/>
            <a:r>
              <a:rPr lang="es-ES" dirty="0">
                <a:cs typeface="Arial" panose="020B0604020202020204" pitchFamily="34" charset="0"/>
              </a:rPr>
              <a:t>Esto afecta la </a:t>
            </a:r>
            <a:r>
              <a:rPr lang="es-ES" i="1" dirty="0">
                <a:cs typeface="Arial" panose="020B0604020202020204" pitchFamily="34" charset="0"/>
              </a:rPr>
              <a:t>adaptabilidad</a:t>
            </a:r>
            <a:r>
              <a:rPr lang="es-ES" dirty="0">
                <a:cs typeface="Arial" panose="020B0604020202020204" pitchFamily="34" charset="0"/>
              </a:rPr>
              <a:t> de la política de juventud puesto que no hay un mecanismo de</a:t>
            </a:r>
            <a:r>
              <a:rPr lang="es-ES" i="1" dirty="0">
                <a:cs typeface="Arial" panose="020B0604020202020204" pitchFamily="34" charset="0"/>
              </a:rPr>
              <a:t> </a:t>
            </a:r>
            <a:r>
              <a:rPr lang="es-ES" dirty="0">
                <a:cs typeface="Arial" panose="020B0604020202020204" pitchFamily="34" charset="0"/>
              </a:rPr>
              <a:t>rendición de cuentas efectivo que permita blindar la política publica frente a circunstancias cambiantes. </a:t>
            </a:r>
          </a:p>
          <a:p>
            <a:pPr algn="just"/>
            <a:endParaRPr lang="es-ES" dirty="0">
              <a:cs typeface="Arial" panose="020B0604020202020204" pitchFamily="34" charset="0"/>
            </a:endParaRPr>
          </a:p>
          <a:p>
            <a:pPr algn="just"/>
            <a:r>
              <a:rPr lang="es-CO" dirty="0">
                <a:cs typeface="Arial" panose="020B0604020202020204" pitchFamily="34" charset="0"/>
              </a:rPr>
              <a:t>Una muestra de la alta volatilidad política es el promedio de dirección de un director(a) del Sistema Nacional de Juventud para la década de los noventas, este promedio era de un año. Ilustrativo es el caso del gobierno del expresidente Ernesto Samper Pizano, que, durante sus cuatro años de gobierno, tuvo cinco viceministros(as) de juventud (tres hombres y dos mujeres:  Adelina Covo de Guerrero, Alex Lopera Diaz, Miguel </a:t>
            </a:r>
            <a:r>
              <a:rPr lang="es-CO" dirty="0" err="1">
                <a:cs typeface="Arial" panose="020B0604020202020204" pitchFamily="34" charset="0"/>
              </a:rPr>
              <a:t>Radd</a:t>
            </a:r>
            <a:r>
              <a:rPr lang="es-CO" dirty="0">
                <a:cs typeface="Arial" panose="020B0604020202020204" pitchFamily="34" charset="0"/>
              </a:rPr>
              <a:t> </a:t>
            </a:r>
            <a:r>
              <a:rPr lang="es-CO" dirty="0" err="1">
                <a:cs typeface="Arial" panose="020B0604020202020204" pitchFamily="34" charset="0"/>
              </a:rPr>
              <a:t>Hernandez</a:t>
            </a:r>
            <a:r>
              <a:rPr lang="es-CO" dirty="0">
                <a:cs typeface="Arial" panose="020B0604020202020204" pitchFamily="34" charset="0"/>
              </a:rPr>
              <a:t>, Yuri Chillan Reyes y Soraya Vargas. </a:t>
            </a:r>
            <a:endParaRPr lang="es-ES" dirty="0">
              <a:cs typeface="Arial" panose="020B0604020202020204" pitchFamily="34" charset="0"/>
            </a:endParaRPr>
          </a:p>
          <a:p>
            <a:endParaRPr lang="es-ES" dirty="0"/>
          </a:p>
        </p:txBody>
      </p:sp>
    </p:spTree>
    <p:extLst>
      <p:ext uri="{BB962C8B-B14F-4D97-AF65-F5344CB8AC3E}">
        <p14:creationId xmlns:p14="http://schemas.microsoft.com/office/powerpoint/2010/main" val="4190463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59AB37-42AF-4BDE-AF75-457A795C3CDE}"/>
              </a:ext>
            </a:extLst>
          </p:cNvPr>
          <p:cNvSpPr>
            <a:spLocks noGrp="1"/>
          </p:cNvSpPr>
          <p:nvPr>
            <p:ph type="title"/>
          </p:nvPr>
        </p:nvSpPr>
        <p:spPr/>
        <p:txBody>
          <a:bodyPr/>
          <a:lstStyle/>
          <a:p>
            <a:r>
              <a:rPr lang="es-ES" dirty="0"/>
              <a:t>Coherencia</a:t>
            </a:r>
            <a:endParaRPr lang="es-CO" dirty="0"/>
          </a:p>
        </p:txBody>
      </p:sp>
      <p:sp>
        <p:nvSpPr>
          <p:cNvPr id="3" name="Marcador de contenido 2">
            <a:extLst>
              <a:ext uri="{FF2B5EF4-FFF2-40B4-BE49-F238E27FC236}">
                <a16:creationId xmlns:a16="http://schemas.microsoft.com/office/drawing/2014/main" id="{BFB74F9D-62E5-43FA-AFE3-D843E5F022B6}"/>
              </a:ext>
            </a:extLst>
          </p:cNvPr>
          <p:cNvSpPr>
            <a:spLocks noGrp="1"/>
          </p:cNvSpPr>
          <p:nvPr>
            <p:ph idx="1"/>
          </p:nvPr>
        </p:nvSpPr>
        <p:spPr>
          <a:xfrm>
            <a:off x="680322" y="2336873"/>
            <a:ext cx="3767392" cy="3599316"/>
          </a:xfrm>
        </p:spPr>
        <p:txBody>
          <a:bodyPr/>
          <a:lstStyle/>
          <a:p>
            <a:pPr marL="0" indent="0">
              <a:buNone/>
            </a:pPr>
            <a:r>
              <a:rPr lang="es-ES" b="1" dirty="0"/>
              <a:t>Restricciones:</a:t>
            </a:r>
          </a:p>
          <a:p>
            <a:pPr marL="0" indent="0">
              <a:buNone/>
            </a:pPr>
            <a:r>
              <a:rPr lang="es-ES" dirty="0"/>
              <a:t>1. Baja responsabilidad política</a:t>
            </a:r>
            <a:endParaRPr lang="es-CO" dirty="0"/>
          </a:p>
        </p:txBody>
      </p:sp>
      <p:sp>
        <p:nvSpPr>
          <p:cNvPr id="5" name="CuadroTexto 4">
            <a:extLst>
              <a:ext uri="{FF2B5EF4-FFF2-40B4-BE49-F238E27FC236}">
                <a16:creationId xmlns:a16="http://schemas.microsoft.com/office/drawing/2014/main" id="{8451D721-AA91-489B-92A9-08084C769260}"/>
              </a:ext>
            </a:extLst>
          </p:cNvPr>
          <p:cNvSpPr txBox="1"/>
          <p:nvPr/>
        </p:nvSpPr>
        <p:spPr>
          <a:xfrm>
            <a:off x="4536490" y="2336873"/>
            <a:ext cx="6471822" cy="7017306"/>
          </a:xfrm>
          <a:prstGeom prst="rect">
            <a:avLst/>
          </a:prstGeom>
          <a:noFill/>
        </p:spPr>
        <p:txBody>
          <a:bodyPr wrap="square" rtlCol="0">
            <a:spAutoFit/>
          </a:bodyPr>
          <a:lstStyle/>
          <a:p>
            <a:pPr algn="just"/>
            <a:r>
              <a:rPr lang="es-CO" dirty="0"/>
              <a:t>La política publica fue </a:t>
            </a:r>
            <a:r>
              <a:rPr lang="es-CO" i="1" dirty="0"/>
              <a:t>coherente </a:t>
            </a:r>
            <a:r>
              <a:rPr lang="es-CO" dirty="0"/>
              <a:t>debido a la inercia institucional derivada de la baja responsabilidad política que ostentaban los principales rectores del sistema nacional de juventud. Aunque  se presentaban diferencias en el énfasis que se le dio a ciertos programas particulares a lo largo de la década, no se dieron grandes giros en la orientación general. </a:t>
            </a:r>
          </a:p>
          <a:p>
            <a:pPr algn="just"/>
            <a:endParaRPr lang="es-CO" dirty="0"/>
          </a:p>
          <a:p>
            <a:pPr algn="just"/>
            <a:r>
              <a:rPr lang="es-CO" dirty="0"/>
              <a:t>Por lo general, los Consejeros(as) presidenciales no presentaban una cualificación técnica previa respecto  al tema correspondiente a su entidad, aun menos se esperaba que plantearan políticas disonantes con las administraciones anteriores ya que esto supondría un nivel de pericia mínimo respecto al campo.</a:t>
            </a:r>
          </a:p>
          <a:p>
            <a:r>
              <a:rPr lang="es-CO" dirty="0"/>
              <a:t> </a:t>
            </a:r>
          </a:p>
          <a:p>
            <a:pPr algn="just"/>
            <a:endParaRPr lang="es-CO" dirty="0"/>
          </a:p>
          <a:p>
            <a:pPr algn="just"/>
            <a:endParaRPr lang="es-CO" dirty="0"/>
          </a:p>
          <a:p>
            <a:pPr algn="just"/>
            <a:endParaRPr lang="es-CO" dirty="0"/>
          </a:p>
          <a:p>
            <a:pPr algn="just"/>
            <a:endParaRPr lang="es-CO" dirty="0"/>
          </a:p>
          <a:p>
            <a:pPr algn="just"/>
            <a:endParaRPr lang="es-CO" dirty="0"/>
          </a:p>
          <a:p>
            <a:pPr algn="just"/>
            <a:endParaRPr lang="es-CO" dirty="0"/>
          </a:p>
          <a:p>
            <a:pPr algn="just"/>
            <a:endParaRPr lang="es-CO" dirty="0"/>
          </a:p>
          <a:p>
            <a:pPr algn="just"/>
            <a:endParaRPr lang="es-CO" dirty="0"/>
          </a:p>
          <a:p>
            <a:pPr algn="just"/>
            <a:endParaRPr lang="es-CO" dirty="0"/>
          </a:p>
          <a:p>
            <a:endParaRPr lang="es-CO" dirty="0"/>
          </a:p>
        </p:txBody>
      </p:sp>
    </p:spTree>
    <p:extLst>
      <p:ext uri="{BB962C8B-B14F-4D97-AF65-F5344CB8AC3E}">
        <p14:creationId xmlns:p14="http://schemas.microsoft.com/office/powerpoint/2010/main" val="3985705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60EF98-036A-47DE-A088-42917D762DD7}"/>
              </a:ext>
            </a:extLst>
          </p:cNvPr>
          <p:cNvSpPr>
            <a:spLocks noGrp="1"/>
          </p:cNvSpPr>
          <p:nvPr>
            <p:ph type="title"/>
          </p:nvPr>
        </p:nvSpPr>
        <p:spPr>
          <a:xfrm>
            <a:off x="680321" y="710526"/>
            <a:ext cx="9354100" cy="1080938"/>
          </a:xfrm>
        </p:spPr>
        <p:txBody>
          <a:bodyPr/>
          <a:lstStyle/>
          <a:p>
            <a:r>
              <a:rPr lang="es-ES" dirty="0"/>
              <a:t>Coordinación</a:t>
            </a:r>
            <a:endParaRPr lang="es-CO" dirty="0"/>
          </a:p>
        </p:txBody>
      </p:sp>
      <p:sp>
        <p:nvSpPr>
          <p:cNvPr id="3" name="Marcador de contenido 2">
            <a:extLst>
              <a:ext uri="{FF2B5EF4-FFF2-40B4-BE49-F238E27FC236}">
                <a16:creationId xmlns:a16="http://schemas.microsoft.com/office/drawing/2014/main" id="{7C49C9D1-08DA-4E65-8204-89ED61B2655F}"/>
              </a:ext>
            </a:extLst>
          </p:cNvPr>
          <p:cNvSpPr>
            <a:spLocks noGrp="1"/>
          </p:cNvSpPr>
          <p:nvPr>
            <p:ph idx="1"/>
          </p:nvPr>
        </p:nvSpPr>
        <p:spPr>
          <a:xfrm>
            <a:off x="680322" y="2336873"/>
            <a:ext cx="3980456" cy="3599316"/>
          </a:xfrm>
        </p:spPr>
        <p:txBody>
          <a:bodyPr/>
          <a:lstStyle/>
          <a:p>
            <a:pPr marL="0" indent="0">
              <a:buNone/>
            </a:pPr>
            <a:r>
              <a:rPr lang="es-ES" b="1" dirty="0"/>
              <a:t>Restricciones:</a:t>
            </a:r>
          </a:p>
          <a:p>
            <a:pPr marL="457200" indent="-457200">
              <a:buAutoNum type="arabicPeriod"/>
            </a:pPr>
            <a:r>
              <a:rPr lang="es-ES" dirty="0"/>
              <a:t>Falta de tecnologías de agregación efectivas</a:t>
            </a:r>
          </a:p>
          <a:p>
            <a:pPr marL="457200" indent="-457200">
              <a:buAutoNum type="arabicPeriod"/>
            </a:pPr>
            <a:r>
              <a:rPr lang="es-CO" dirty="0"/>
              <a:t>Falta de actores decisivos en la política publica</a:t>
            </a:r>
          </a:p>
          <a:p>
            <a:pPr marL="457200" indent="-457200">
              <a:buAutoNum type="arabicPeriod"/>
            </a:pPr>
            <a:r>
              <a:rPr lang="es-CO" dirty="0"/>
              <a:t>Enmarcamiento mediático destructivo</a:t>
            </a:r>
          </a:p>
          <a:p>
            <a:pPr marL="0" indent="0">
              <a:buNone/>
            </a:pPr>
            <a:endParaRPr lang="es-CO" dirty="0"/>
          </a:p>
        </p:txBody>
      </p:sp>
      <p:sp>
        <p:nvSpPr>
          <p:cNvPr id="5" name="CuadroTexto 4">
            <a:extLst>
              <a:ext uri="{FF2B5EF4-FFF2-40B4-BE49-F238E27FC236}">
                <a16:creationId xmlns:a16="http://schemas.microsoft.com/office/drawing/2014/main" id="{6F82CC9F-7F8B-462F-8E33-E71A4FE0C0A7}"/>
              </a:ext>
            </a:extLst>
          </p:cNvPr>
          <p:cNvSpPr txBox="1"/>
          <p:nvPr/>
        </p:nvSpPr>
        <p:spPr>
          <a:xfrm>
            <a:off x="4933324" y="2336873"/>
            <a:ext cx="6578354" cy="5355312"/>
          </a:xfrm>
          <a:prstGeom prst="rect">
            <a:avLst/>
          </a:prstGeom>
          <a:noFill/>
        </p:spPr>
        <p:txBody>
          <a:bodyPr wrap="square" rtlCol="0">
            <a:spAutoFit/>
          </a:bodyPr>
          <a:lstStyle/>
          <a:p>
            <a:pPr algn="just"/>
            <a:r>
              <a:rPr lang="es-ES" dirty="0"/>
              <a:t>La política de juventud no tuvo la </a:t>
            </a:r>
            <a:r>
              <a:rPr lang="es-ES" i="1" dirty="0"/>
              <a:t>coordinación</a:t>
            </a:r>
            <a:r>
              <a:rPr lang="es-ES" dirty="0"/>
              <a:t> suficiente con los actores interesados. Si bien las agencias de juventud  lograron desarrollar gran parte de sus programas gracias a la articulación con actores formales externos como la ONU, la OIJ o incluso actores informales externos como la primera dama Ana Milena muñoz, la integración de la política con los objetivos del conjunto de las agencias gubernamentales (o con actores relevantes como senadores, ministros o el presidente) fue mínimo. </a:t>
            </a:r>
          </a:p>
          <a:p>
            <a:pPr algn="just"/>
            <a:endParaRPr lang="es-ES" dirty="0"/>
          </a:p>
          <a:p>
            <a:pPr algn="just"/>
            <a:r>
              <a:rPr lang="es-ES" dirty="0"/>
              <a:t>Además de esto, las agendas de interlocución entre actores formales e informales de la política estaban fracturadas. Este ultimo fue el caso del enmarcamiento hecho por la prensa acerca de la situación juvenil, presentando a los(as) jóvenes como vándalos, hedonistas y vulnerables. </a:t>
            </a:r>
          </a:p>
          <a:p>
            <a:pPr algn="just"/>
            <a:endParaRPr lang="es-ES" dirty="0"/>
          </a:p>
          <a:p>
            <a:pPr algn="just"/>
            <a:endParaRPr lang="es-ES" dirty="0"/>
          </a:p>
          <a:p>
            <a:pPr algn="just"/>
            <a:endParaRPr lang="es-ES" dirty="0"/>
          </a:p>
          <a:p>
            <a:pPr algn="just"/>
            <a:endParaRPr lang="es-CO" dirty="0"/>
          </a:p>
        </p:txBody>
      </p:sp>
    </p:spTree>
    <p:extLst>
      <p:ext uri="{BB962C8B-B14F-4D97-AF65-F5344CB8AC3E}">
        <p14:creationId xmlns:p14="http://schemas.microsoft.com/office/powerpoint/2010/main" val="4292117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BCF769-AE50-463D-B5C7-FF47B9CFFEF5}"/>
              </a:ext>
            </a:extLst>
          </p:cNvPr>
          <p:cNvSpPr>
            <a:spLocks noGrp="1"/>
          </p:cNvSpPr>
          <p:nvPr>
            <p:ph type="title"/>
          </p:nvPr>
        </p:nvSpPr>
        <p:spPr/>
        <p:txBody>
          <a:bodyPr/>
          <a:lstStyle/>
          <a:p>
            <a:r>
              <a:rPr lang="es-ES" dirty="0"/>
              <a:t>Orientación hacia el interés publico</a:t>
            </a:r>
            <a:endParaRPr lang="es-CO" dirty="0"/>
          </a:p>
        </p:txBody>
      </p:sp>
      <p:sp>
        <p:nvSpPr>
          <p:cNvPr id="3" name="Marcador de contenido 2">
            <a:extLst>
              <a:ext uri="{FF2B5EF4-FFF2-40B4-BE49-F238E27FC236}">
                <a16:creationId xmlns:a16="http://schemas.microsoft.com/office/drawing/2014/main" id="{D46F4CC6-F6E1-4D18-9683-657539F22F9C}"/>
              </a:ext>
            </a:extLst>
          </p:cNvPr>
          <p:cNvSpPr>
            <a:spLocks noGrp="1"/>
          </p:cNvSpPr>
          <p:nvPr>
            <p:ph idx="1"/>
          </p:nvPr>
        </p:nvSpPr>
        <p:spPr>
          <a:xfrm>
            <a:off x="680322" y="2336873"/>
            <a:ext cx="3412284" cy="3599316"/>
          </a:xfrm>
        </p:spPr>
        <p:txBody>
          <a:bodyPr/>
          <a:lstStyle/>
          <a:p>
            <a:pPr marL="0" indent="0">
              <a:buNone/>
            </a:pPr>
            <a:r>
              <a:rPr lang="es-ES" b="1" dirty="0"/>
              <a:t>Restricciones</a:t>
            </a:r>
          </a:p>
          <a:p>
            <a:pPr marL="0" indent="0">
              <a:buNone/>
            </a:pPr>
            <a:r>
              <a:rPr lang="es-CO" b="1" dirty="0"/>
              <a:t>1. Capturadores políticos en campañas presidenciales o Trampolín político</a:t>
            </a:r>
            <a:endParaRPr lang="es-ES" b="1" dirty="0"/>
          </a:p>
        </p:txBody>
      </p:sp>
      <p:sp>
        <p:nvSpPr>
          <p:cNvPr id="4" name="CuadroTexto 3">
            <a:extLst>
              <a:ext uri="{FF2B5EF4-FFF2-40B4-BE49-F238E27FC236}">
                <a16:creationId xmlns:a16="http://schemas.microsoft.com/office/drawing/2014/main" id="{33A79886-DF1C-43B7-BEEB-4F0C1B754276}"/>
              </a:ext>
            </a:extLst>
          </p:cNvPr>
          <p:cNvSpPr txBox="1"/>
          <p:nvPr/>
        </p:nvSpPr>
        <p:spPr>
          <a:xfrm>
            <a:off x="5015884" y="2336873"/>
            <a:ext cx="6667130" cy="3970318"/>
          </a:xfrm>
          <a:prstGeom prst="rect">
            <a:avLst/>
          </a:prstGeom>
          <a:noFill/>
        </p:spPr>
        <p:txBody>
          <a:bodyPr wrap="square" rtlCol="0">
            <a:spAutoFit/>
          </a:bodyPr>
          <a:lstStyle/>
          <a:p>
            <a:pPr algn="just"/>
            <a:r>
              <a:rPr lang="es-ES" dirty="0"/>
              <a:t>La política publica de juventud estuvo altamente orientada al interés publico. </a:t>
            </a:r>
            <a:r>
              <a:rPr lang="es-CO" dirty="0"/>
              <a:t>La ausencia de capturadores políticos y de renta con intereses privativos dentro de la política permitió una orientación democrática de la política. </a:t>
            </a:r>
          </a:p>
          <a:p>
            <a:pPr algn="just"/>
            <a:endParaRPr lang="es-CO" dirty="0"/>
          </a:p>
          <a:p>
            <a:pPr algn="just"/>
            <a:endParaRPr lang="es-CO" dirty="0"/>
          </a:p>
          <a:p>
            <a:pPr algn="just"/>
            <a:r>
              <a:rPr lang="es-CO" dirty="0"/>
              <a:t>Resulta llamativo que los directores(as) del Sistema Nacional de Juventud fueron escogidos principalmente por sus habilidades políticas con las juventudes durante las campañas presidenciales y no desde una vocación de servicio hacia lo público. Aun así, no hay evidencia que demuestre que estos actores instrumentalizaron la agencia nacional de juventud para recibir réditos políticos. El incentivo perverso hacia estos actores no operó. </a:t>
            </a:r>
          </a:p>
        </p:txBody>
      </p:sp>
    </p:spTree>
    <p:extLst>
      <p:ext uri="{BB962C8B-B14F-4D97-AF65-F5344CB8AC3E}">
        <p14:creationId xmlns:p14="http://schemas.microsoft.com/office/powerpoint/2010/main" val="36061584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0E77E3-E0DF-4701-978F-83AB0974FE93}"/>
              </a:ext>
            </a:extLst>
          </p:cNvPr>
          <p:cNvSpPr>
            <a:spLocks noGrp="1"/>
          </p:cNvSpPr>
          <p:nvPr>
            <p:ph type="title"/>
          </p:nvPr>
        </p:nvSpPr>
        <p:spPr/>
        <p:txBody>
          <a:bodyPr/>
          <a:lstStyle/>
          <a:p>
            <a:r>
              <a:rPr lang="es-ES" dirty="0"/>
              <a:t>Adhesión primaria</a:t>
            </a:r>
            <a:endParaRPr lang="es-CO" dirty="0"/>
          </a:p>
        </p:txBody>
      </p:sp>
      <p:sp>
        <p:nvSpPr>
          <p:cNvPr id="3" name="Marcador de contenido 2">
            <a:extLst>
              <a:ext uri="{FF2B5EF4-FFF2-40B4-BE49-F238E27FC236}">
                <a16:creationId xmlns:a16="http://schemas.microsoft.com/office/drawing/2014/main" id="{6B204D2A-608F-40D9-A99E-5EF0DD907253}"/>
              </a:ext>
            </a:extLst>
          </p:cNvPr>
          <p:cNvSpPr>
            <a:spLocks noGrp="1"/>
          </p:cNvSpPr>
          <p:nvPr>
            <p:ph idx="1"/>
          </p:nvPr>
        </p:nvSpPr>
        <p:spPr>
          <a:xfrm>
            <a:off x="680321" y="2336873"/>
            <a:ext cx="4051477" cy="3599316"/>
          </a:xfrm>
        </p:spPr>
        <p:txBody>
          <a:bodyPr/>
          <a:lstStyle/>
          <a:p>
            <a:pPr marL="0" indent="0">
              <a:buNone/>
            </a:pPr>
            <a:r>
              <a:rPr lang="es-ES" b="1" dirty="0"/>
              <a:t>Restricciones:</a:t>
            </a:r>
          </a:p>
          <a:p>
            <a:pPr marL="457200" indent="-457200">
              <a:buAutoNum type="arabicPeriod"/>
            </a:pPr>
            <a:r>
              <a:rPr lang="es-ES" dirty="0"/>
              <a:t>Regionalización ministerial</a:t>
            </a:r>
          </a:p>
          <a:p>
            <a:pPr marL="457200" indent="-457200">
              <a:buAutoNum type="arabicPeriod"/>
            </a:pPr>
            <a:r>
              <a:rPr lang="es-ES" dirty="0"/>
              <a:t>Trampolín político</a:t>
            </a:r>
            <a:endParaRPr lang="es-CO" dirty="0"/>
          </a:p>
          <a:p>
            <a:pPr marL="457200" indent="-457200">
              <a:buAutoNum type="arabicPeriod"/>
            </a:pPr>
            <a:endParaRPr lang="es-ES" dirty="0"/>
          </a:p>
        </p:txBody>
      </p:sp>
      <p:sp>
        <p:nvSpPr>
          <p:cNvPr id="6" name="CuadroTexto 5">
            <a:extLst>
              <a:ext uri="{FF2B5EF4-FFF2-40B4-BE49-F238E27FC236}">
                <a16:creationId xmlns:a16="http://schemas.microsoft.com/office/drawing/2014/main" id="{29B6797E-70CE-4F01-AF48-28FF06FCE3B5}"/>
              </a:ext>
            </a:extLst>
          </p:cNvPr>
          <p:cNvSpPr txBox="1"/>
          <p:nvPr/>
        </p:nvSpPr>
        <p:spPr>
          <a:xfrm>
            <a:off x="4212979" y="2450238"/>
            <a:ext cx="6081203" cy="4247317"/>
          </a:xfrm>
          <a:prstGeom prst="rect">
            <a:avLst/>
          </a:prstGeom>
          <a:noFill/>
        </p:spPr>
        <p:txBody>
          <a:bodyPr wrap="square" rtlCol="0">
            <a:spAutoFit/>
          </a:bodyPr>
          <a:lstStyle/>
          <a:p>
            <a:pPr algn="just"/>
            <a:r>
              <a:rPr lang="es-CO" dirty="0"/>
              <a:t>Las relaciones de </a:t>
            </a:r>
            <a:r>
              <a:rPr lang="es-CO" i="1" dirty="0"/>
              <a:t>adhesión primaria </a:t>
            </a:r>
            <a:r>
              <a:rPr lang="es-CO" dirty="0"/>
              <a:t>fueron fundamentales para el desarrollo y de la política pública juvenil. Por un lado, la regionalización ministerial, tanto como proceso clientelar como de dinámica de apropiación regional de la burocracia estatal </a:t>
            </a:r>
            <a:r>
              <a:rPr lang="es-CO" dirty="0">
                <a:solidFill>
                  <a:srgbClr val="FF0000"/>
                </a:solidFill>
              </a:rPr>
              <a:t>imposibilitó el posicionamiento de la política juvenil como un compromiso de agenda nacional. (</a:t>
            </a:r>
            <a:r>
              <a:rPr lang="es-CO" dirty="0" err="1">
                <a:solidFill>
                  <a:srgbClr val="FF0000"/>
                </a:solidFill>
              </a:rPr>
              <a:t>vd</a:t>
            </a:r>
            <a:r>
              <a:rPr lang="es-CO" dirty="0">
                <a:solidFill>
                  <a:srgbClr val="FF0000"/>
                </a:solidFill>
              </a:rPr>
              <a:t>) </a:t>
            </a:r>
          </a:p>
          <a:p>
            <a:pPr algn="just"/>
            <a:endParaRPr lang="es-CO" dirty="0">
              <a:solidFill>
                <a:srgbClr val="FF0000"/>
              </a:solidFill>
            </a:endParaRPr>
          </a:p>
          <a:p>
            <a:pPr algn="just"/>
            <a:r>
              <a:rPr lang="es-CO" dirty="0">
                <a:solidFill>
                  <a:srgbClr val="FF0000"/>
                </a:solidFill>
              </a:rPr>
              <a:t>Por su otra parte, este fenómeno permitió el desarrollo optimo de programas particulares dentro de regiones que tenían mejores condiciones para su desarrollo. </a:t>
            </a:r>
          </a:p>
          <a:p>
            <a:pPr algn="just"/>
            <a:endParaRPr lang="es-CO" dirty="0">
              <a:solidFill>
                <a:srgbClr val="FF0000"/>
              </a:solidFill>
            </a:endParaRPr>
          </a:p>
          <a:p>
            <a:pPr algn="just"/>
            <a:endParaRPr lang="es-CO" dirty="0"/>
          </a:p>
          <a:p>
            <a:pPr algn="just"/>
            <a:endParaRPr lang="es-CO" dirty="0"/>
          </a:p>
          <a:p>
            <a:endParaRPr lang="es-CO" dirty="0"/>
          </a:p>
        </p:txBody>
      </p:sp>
    </p:spTree>
    <p:extLst>
      <p:ext uri="{BB962C8B-B14F-4D97-AF65-F5344CB8AC3E}">
        <p14:creationId xmlns:p14="http://schemas.microsoft.com/office/powerpoint/2010/main" val="211379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F9A468-3235-445F-B735-2F8121CF5568}"/>
              </a:ext>
            </a:extLst>
          </p:cNvPr>
          <p:cNvSpPr>
            <a:spLocks noGrp="1"/>
          </p:cNvSpPr>
          <p:nvPr>
            <p:ph idx="1"/>
          </p:nvPr>
        </p:nvSpPr>
        <p:spPr>
          <a:xfrm>
            <a:off x="680321" y="2336873"/>
            <a:ext cx="9613861" cy="4028416"/>
          </a:xfrm>
        </p:spPr>
        <p:txBody>
          <a:bodyPr>
            <a:normAutofit fontScale="92500" lnSpcReduction="20000"/>
          </a:bodyPr>
          <a:lstStyle/>
          <a:p>
            <a:pPr marL="0" indent="0" algn="just">
              <a:buNone/>
            </a:pPr>
            <a:r>
              <a:rPr lang="es-CO" dirty="0">
                <a:effectLst/>
              </a:rPr>
              <a:t>El fenómeno del “trampolín político”, es decir, La promoción de un joven político por parte del presidente mediante su elevación al grado de director de la agencia juvenil estatal, afecto considerablemente el nivel de tecnificación y elaboración de la política publica juvenil. En los primeros años de la década de los noventas, los directores(as) de la agencia nacional de juventud fueron encargados netamente por la afinidad programática o electoral con el presidente. Esto ultimo daba como resultado un bajo nivel técnico en la elaboración de la política publica juvenil. </a:t>
            </a:r>
          </a:p>
          <a:p>
            <a:pPr marL="0" indent="0" algn="just">
              <a:buNone/>
            </a:pPr>
            <a:r>
              <a:rPr lang="es-CO" dirty="0">
                <a:effectLst/>
              </a:rPr>
              <a:t>Gradualmente y para finales de los años noventas, los nombramientos políticos fueron mucho mas sensibles a los instrumentos y avances académicos en el campo de la juventud. Ejemplo de ello, es la asignación de Yuri Chillan en 1997 como Viceministro de Juventud, quien fue en años previos al encargo en el viceministerio, cofundador de organismos especializados en las necesidades juveniles, tales como la Organización Iberoamericana para la Juventud (OIJ). </a:t>
            </a:r>
          </a:p>
        </p:txBody>
      </p:sp>
    </p:spTree>
    <p:extLst>
      <p:ext uri="{BB962C8B-B14F-4D97-AF65-F5344CB8AC3E}">
        <p14:creationId xmlns:p14="http://schemas.microsoft.com/office/powerpoint/2010/main" val="711306475"/>
      </p:ext>
    </p:extLst>
  </p:cSld>
  <p:clrMapOvr>
    <a:masterClrMapping/>
  </p:clrMapOvr>
</p:sld>
</file>

<file path=ppt/theme/theme1.xml><?xml version="1.0" encoding="utf-8"?>
<a:theme xmlns:a="http://schemas.openxmlformats.org/drawingml/2006/main" name="Berlín">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1_Berlín">
  <a:themeElements>
    <a:clrScheme name="Berlí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3.xml><?xml version="1.0" encoding="utf-8"?>
<a:theme xmlns:a="http://schemas.openxmlformats.org/drawingml/2006/main" name="2_Berlín">
  <a:themeElements>
    <a:clrScheme name="Berlí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4.xml><?xml version="1.0" encoding="utf-8"?>
<a:theme xmlns:a="http://schemas.openxmlformats.org/drawingml/2006/main" name="3_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5.xml><?xml version="1.0" encoding="utf-8"?>
<a:theme xmlns:a="http://schemas.openxmlformats.org/drawingml/2006/main" name="4_Berlín">
  <a:themeElements>
    <a:clrScheme name="Berlí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TM04033917[[fn=Berlín]]</Template>
  <TotalTime>275</TotalTime>
  <Words>994</Words>
  <Application>Microsoft Office PowerPoint</Application>
  <PresentationFormat>Panorámica</PresentationFormat>
  <Paragraphs>60</Paragraphs>
  <Slides>7</Slides>
  <Notes>0</Notes>
  <HiddenSlides>0</HiddenSlides>
  <MMClips>0</MMClips>
  <ScaleCrop>false</ScaleCrop>
  <HeadingPairs>
    <vt:vector size="6" baseType="variant">
      <vt:variant>
        <vt:lpstr>Fuentes usadas</vt:lpstr>
      </vt:variant>
      <vt:variant>
        <vt:i4>2</vt:i4>
      </vt:variant>
      <vt:variant>
        <vt:lpstr>Tema</vt:lpstr>
      </vt:variant>
      <vt:variant>
        <vt:i4>5</vt:i4>
      </vt:variant>
      <vt:variant>
        <vt:lpstr>Títulos de diapositiva</vt:lpstr>
      </vt:variant>
      <vt:variant>
        <vt:i4>7</vt:i4>
      </vt:variant>
    </vt:vector>
  </HeadingPairs>
  <TitlesOfParts>
    <vt:vector size="14" baseType="lpstr">
      <vt:lpstr>Arial</vt:lpstr>
      <vt:lpstr>Trebuchet MS</vt:lpstr>
      <vt:lpstr>Berlín</vt:lpstr>
      <vt:lpstr>1_Berlín</vt:lpstr>
      <vt:lpstr>2_Berlín</vt:lpstr>
      <vt:lpstr>3_Berlín</vt:lpstr>
      <vt:lpstr>4_Berlín</vt:lpstr>
      <vt:lpstr>Estabilidad</vt:lpstr>
      <vt:lpstr>Adaptabilidad</vt:lpstr>
      <vt:lpstr>Coherencia</vt:lpstr>
      <vt:lpstr>Coordinación</vt:lpstr>
      <vt:lpstr>Orientación hacia el interés publico</vt:lpstr>
      <vt:lpstr>Adhesión primaria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dc:creator>
  <cp:lastModifiedBy>DAVID</cp:lastModifiedBy>
  <cp:revision>22</cp:revision>
  <dcterms:created xsi:type="dcterms:W3CDTF">2020-02-23T22:45:30Z</dcterms:created>
  <dcterms:modified xsi:type="dcterms:W3CDTF">2020-02-24T03:21:19Z</dcterms:modified>
</cp:coreProperties>
</file>